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38"/>
  </p:notesMasterIdLst>
  <p:sldIdLst>
    <p:sldId id="266" r:id="rId2"/>
    <p:sldId id="271" r:id="rId3"/>
    <p:sldId id="278" r:id="rId4"/>
    <p:sldId id="270" r:id="rId5"/>
    <p:sldId id="297" r:id="rId6"/>
    <p:sldId id="296" r:id="rId7"/>
    <p:sldId id="294" r:id="rId8"/>
    <p:sldId id="298" r:id="rId9"/>
    <p:sldId id="314" r:id="rId10"/>
    <p:sldId id="286" r:id="rId11"/>
    <p:sldId id="293" r:id="rId12"/>
    <p:sldId id="302" r:id="rId13"/>
    <p:sldId id="299" r:id="rId14"/>
    <p:sldId id="289" r:id="rId15"/>
    <p:sldId id="290" r:id="rId16"/>
    <p:sldId id="300" r:id="rId17"/>
    <p:sldId id="313" r:id="rId18"/>
    <p:sldId id="301" r:id="rId19"/>
    <p:sldId id="281" r:id="rId20"/>
    <p:sldId id="311" r:id="rId21"/>
    <p:sldId id="312" r:id="rId22"/>
    <p:sldId id="321" r:id="rId23"/>
    <p:sldId id="323" r:id="rId24"/>
    <p:sldId id="315" r:id="rId25"/>
    <p:sldId id="316" r:id="rId26"/>
    <p:sldId id="317" r:id="rId27"/>
    <p:sldId id="318" r:id="rId28"/>
    <p:sldId id="283" r:id="rId29"/>
    <p:sldId id="325" r:id="rId30"/>
    <p:sldId id="326" r:id="rId31"/>
    <p:sldId id="327" r:id="rId32"/>
    <p:sldId id="328" r:id="rId33"/>
    <p:sldId id="329" r:id="rId34"/>
    <p:sldId id="324" r:id="rId35"/>
    <p:sldId id="308" r:id="rId36"/>
    <p:sldId id="309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051"/>
    <a:srgbClr val="011893"/>
    <a:srgbClr val="005493"/>
    <a:srgbClr val="009193"/>
    <a:srgbClr val="4E8F00"/>
    <a:srgbClr val="00FA00"/>
    <a:srgbClr val="D5FC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61"/>
    <p:restoredTop sz="95153" autoAdjust="0"/>
  </p:normalViewPr>
  <p:slideViewPr>
    <p:cSldViewPr snapToGrid="0">
      <p:cViewPr varScale="1">
        <p:scale>
          <a:sx n="95" d="100"/>
          <a:sy n="95" d="100"/>
        </p:scale>
        <p:origin x="1664" y="184"/>
      </p:cViewPr>
      <p:guideLst/>
    </p:cSldViewPr>
  </p:slideViewPr>
  <p:outlineViewPr>
    <p:cViewPr>
      <p:scale>
        <a:sx n="33" d="100"/>
        <a:sy n="33" d="100"/>
      </p:scale>
      <p:origin x="0" y="-52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A6D23B-25F2-4924-9E70-A4CEE46E4D57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022D77-C0EC-491F-B1A6-39588620E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987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22D77-C0EC-491F-B1A6-39588620E7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161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22D77-C0EC-491F-B1A6-39588620E7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357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22D77-C0EC-491F-B1A6-39588620E7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431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CIDR</a:t>
            </a:r>
            <a:r>
              <a:rPr lang="zh-CN" altLang="en-US" dirty="0"/>
              <a:t>：让</a:t>
            </a:r>
            <a:r>
              <a:rPr lang="en-US" altLang="zh-CN" dirty="0"/>
              <a:t>IP</a:t>
            </a:r>
            <a:r>
              <a:rPr lang="zh-CN" altLang="en-US" dirty="0"/>
              <a:t>的五类划分不再存在。</a:t>
            </a:r>
            <a:endParaRPr lang="en-US" altLang="zh-CN" dirty="0"/>
          </a:p>
          <a:p>
            <a:r>
              <a:rPr lang="en-US" altLang="zh-CN" dirty="0"/>
              <a:t>NAT</a:t>
            </a:r>
            <a:r>
              <a:rPr lang="zh-CN" altLang="en-US" dirty="0"/>
              <a:t>：让一个</a:t>
            </a:r>
            <a:r>
              <a:rPr lang="en-US" altLang="zh-CN" dirty="0"/>
              <a:t>IP</a:t>
            </a:r>
            <a:r>
              <a:rPr lang="zh-CN" altLang="en-US" dirty="0"/>
              <a:t>不再真正指向一台主机，而是指向一个网络接口。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22D77-C0EC-491F-B1A6-39588620E7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69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22D77-C0EC-491F-B1A6-39588620E7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198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22D77-C0EC-491F-B1A6-39588620E7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809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22D77-C0EC-491F-B1A6-39588620E7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904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22D77-C0EC-491F-B1A6-39588620E7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71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22D77-C0EC-491F-B1A6-39588620E7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11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22D77-C0EC-491F-B1A6-39588620E7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674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2049" descr="5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标题 2050"/>
          <p:cNvSpPr>
            <a:spLocks noGrp="1"/>
          </p:cNvSpPr>
          <p:nvPr>
            <p:ph type="ctrTitle"/>
          </p:nvPr>
        </p:nvSpPr>
        <p:spPr>
          <a:xfrm>
            <a:off x="684213" y="3357563"/>
            <a:ext cx="7772400" cy="1254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>
              <a:defRPr/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2" name="副标题 2051"/>
          <p:cNvSpPr>
            <a:spLocks noGrp="1"/>
          </p:cNvSpPr>
          <p:nvPr>
            <p:ph type="subTitle" idx="1"/>
          </p:nvPr>
        </p:nvSpPr>
        <p:spPr>
          <a:xfrm>
            <a:off x="1371600" y="4654550"/>
            <a:ext cx="6400800" cy="9858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ctr">
              <a:buNone/>
              <a:defRPr/>
            </a:lvl1pPr>
            <a:lvl2pPr marL="457200" lvl="1" indent="0" algn="ctr">
              <a:buNone/>
              <a:defRPr/>
            </a:lvl2pPr>
            <a:lvl3pPr marL="914400" lvl="2" indent="0" algn="ctr">
              <a:buNone/>
              <a:defRPr/>
            </a:lvl3pPr>
            <a:lvl4pPr marL="1371600" lvl="3" indent="0" algn="ctr">
              <a:buNone/>
              <a:defRPr/>
            </a:lvl4pPr>
            <a:lvl5pPr marL="1828800" lvl="4" indent="0" algn="ctr">
              <a:buNone/>
              <a:defRPr/>
            </a:lvl5pPr>
          </a:lstStyle>
          <a:p>
            <a:pPr lvl="0"/>
            <a:r>
              <a:rPr lang="zh-CN" altLang="en-US"/>
              <a:t>单击此处编辑母版副标题样式</a:t>
            </a:r>
          </a:p>
        </p:txBody>
      </p:sp>
      <p:sp>
        <p:nvSpPr>
          <p:cNvPr id="2053" name="日期占位符 2052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fld id="{D8AB49EC-4755-8C44-98C3-FE0D95EFFAD8}" type="datetime1">
              <a:rPr lang="en-US" altLang="zh-CN" smtClean="0"/>
              <a:t>10/25/18</a:t>
            </a:fld>
            <a:endParaRPr lang="zh-CN" altLang="en-US"/>
          </a:p>
        </p:txBody>
      </p:sp>
      <p:sp>
        <p:nvSpPr>
          <p:cNvPr id="2054" name="页脚占位符 2053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endParaRPr lang="zh-CN" altLang="en-US"/>
          </a:p>
        </p:txBody>
      </p:sp>
      <p:sp>
        <p:nvSpPr>
          <p:cNvPr id="2055" name="灯片编号占位符 2054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947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5C650-0FF4-F14B-8676-073AACDB0AB0}" type="datetime1">
              <a:rPr lang="en-US" altLang="zh-CN" smtClean="0"/>
              <a:t>10/25/18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02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37735" y="620713"/>
            <a:ext cx="2060178" cy="550703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20713"/>
            <a:ext cx="6061104" cy="550703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E02BE-9A48-9E4D-94C4-6DB274983F8A}" type="datetime1">
              <a:rPr lang="en-US" altLang="zh-CN" smtClean="0"/>
              <a:t>10/25/18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779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D43EF-6F4B-434A-91E5-D59177A31319}" type="datetime1">
              <a:rPr lang="en-US" altLang="zh-CN" smtClean="0"/>
              <a:t>10/25/18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701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F9C9B-1101-8842-BA3B-DE220FB301C7}" type="datetime1">
              <a:rPr lang="en-US" altLang="zh-CN" smtClean="0"/>
              <a:t>10/25/18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116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12875"/>
            <a:ext cx="4032504" cy="47148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412875"/>
            <a:ext cx="4032504" cy="47148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D823B-0C87-1F44-8F38-F32D53255333}" type="datetime1">
              <a:rPr lang="en-US" altLang="zh-CN" smtClean="0"/>
              <a:t>10/25/18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842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6199-61F5-A54B-B94E-BAA10420A6C5}" type="datetime1">
              <a:rPr lang="en-US" altLang="zh-CN" smtClean="0"/>
              <a:t>10/25/18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4190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B4C21-2AAE-2D4F-9407-98035BFAAE4A}" type="datetime1">
              <a:rPr lang="en-US" altLang="zh-CN" smtClean="0"/>
              <a:t>10/25/18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799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7DF56-A912-F941-97EC-23728289C61D}" type="datetime1">
              <a:rPr lang="en-US" altLang="zh-CN" smtClean="0"/>
              <a:t>10/25/18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7239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25D0-D275-8E45-B10A-16AE6ACF3F6E}" type="datetime1">
              <a:rPr lang="en-US" altLang="zh-CN" smtClean="0"/>
              <a:t>10/25/18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0425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29ABB-FF8C-0D4A-915E-86772E5889A0}" type="datetime1">
              <a:rPr lang="en-US" altLang="zh-CN" smtClean="0"/>
              <a:t>10/25/18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927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68313" y="620713"/>
            <a:ext cx="8229600" cy="7207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457200" y="1412875"/>
            <a:ext cx="8229600" cy="47148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2019FEBE-8F47-8349-BA6D-406D96870B1A}" type="datetime1">
              <a:rPr lang="en-US" altLang="zh-CN" smtClean="0"/>
              <a:t>10/25/18</a:t>
            </a:fld>
            <a:endParaRPr lang="zh-CN" altLang="en-US"/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110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6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85800" y="2787031"/>
            <a:ext cx="7772400" cy="940594"/>
          </a:xfrm>
        </p:spPr>
        <p:txBody>
          <a:bodyPr/>
          <a:lstStyle/>
          <a:p>
            <a:r>
              <a:rPr lang="en-US" altLang="zh-CN" sz="4800" b="1" dirty="0">
                <a:solidFill>
                  <a:srgbClr val="009193"/>
                </a:solidFill>
                <a:latin typeface="Microsoft YaHei" charset="-122"/>
                <a:ea typeface="Microsoft YaHei" charset="-122"/>
                <a:cs typeface="Microsoft YaHei" charset="-122"/>
              </a:rPr>
              <a:t>CIDR</a:t>
            </a:r>
            <a:r>
              <a:rPr lang="zh-CN" altLang="en-US" sz="4800" b="1" dirty="0">
                <a:solidFill>
                  <a:srgbClr val="009193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与路由聚合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371600" y="4980416"/>
            <a:ext cx="6400800" cy="739379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张臻彦 </a:t>
            </a:r>
            <a:r>
              <a:rPr lang="en-US" altLang="zh-CN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杨文翔   </a:t>
            </a:r>
            <a:r>
              <a:rPr lang="en-US" altLang="zh-CN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詹子骄</a:t>
            </a:r>
            <a:endParaRPr lang="en-US" altLang="zh-CN" dirty="0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1551713</a:t>
            </a:r>
            <a:r>
              <a:rPr lang="zh-CN" altLang="en-US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1651047</a:t>
            </a:r>
            <a:r>
              <a:rPr lang="zh-CN" altLang="en-US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</a:t>
            </a:r>
            <a:r>
              <a:rPr lang="en-US" altLang="zh-CN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1652206</a:t>
            </a:r>
          </a:p>
        </p:txBody>
      </p:sp>
      <p:pic>
        <p:nvPicPr>
          <p:cNvPr id="6" name="图片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96336" y="332656"/>
            <a:ext cx="1201584" cy="1201584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矩形 1"/>
          <p:cNvSpPr/>
          <p:nvPr/>
        </p:nvSpPr>
        <p:spPr>
          <a:xfrm>
            <a:off x="6918711" y="6519446"/>
            <a:ext cx="22252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9193"/>
                </a:solidFill>
                <a:effectLst/>
                <a:uLnTx/>
                <a:uFillTx/>
                <a:latin typeface="Arial"/>
                <a:ea typeface="黑体"/>
                <a:cs typeface="+mn-cs"/>
              </a:rPr>
              <a:t>2018-10-25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9193"/>
                </a:solidFill>
                <a:effectLst/>
                <a:uLnTx/>
                <a:uFillTx/>
                <a:latin typeface="Arial"/>
                <a:ea typeface="黑体"/>
                <a:cs typeface="+mn-cs"/>
              </a:rPr>
              <a:t> 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9193"/>
                </a:solidFill>
                <a:effectLst/>
                <a:uLnTx/>
                <a:uFillTx/>
                <a:latin typeface="Arial"/>
                <a:ea typeface="黑体"/>
                <a:cs typeface="+mn-cs"/>
              </a:rPr>
              <a:t>4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9193"/>
                </a:solidFill>
                <a:effectLst/>
                <a:uLnTx/>
                <a:uFillTx/>
                <a:latin typeface="Arial"/>
                <a:ea typeface="黑体"/>
                <a:cs typeface="+mn-cs"/>
              </a:rPr>
              <a:t>版终稿</a:t>
            </a:r>
          </a:p>
        </p:txBody>
      </p:sp>
    </p:spTree>
    <p:extLst>
      <p:ext uri="{BB962C8B-B14F-4D97-AF65-F5344CB8AC3E}">
        <p14:creationId xmlns:p14="http://schemas.microsoft.com/office/powerpoint/2010/main" val="1754192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2B4D2-8A50-4F28-B616-26C18567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33474E1-9F01-C941-941E-03FD6219E54C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ysClr val="windowText" lastClr="000000"/>
                </a:solidFill>
                <a:latin typeface="Calibri Light" panose="020F0302020204030204"/>
                <a:ea typeface="等线 Light" panose="02010600030101010101" pitchFamily="2" charset="-122"/>
              </a:rPr>
              <a:t>情景</a:t>
            </a:r>
            <a:r>
              <a:rPr lang="en-US" altLang="zh-CN" dirty="0">
                <a:solidFill>
                  <a:sysClr val="windowText" lastClr="000000"/>
                </a:solidFill>
                <a:latin typeface="Calibri Light" panose="020F0302020204030204"/>
                <a:ea typeface="等线 Light" panose="02010600030101010101" pitchFamily="2" charset="-122"/>
              </a:rPr>
              <a:t>1</a:t>
            </a:r>
            <a:r>
              <a:rPr lang="zh-CN" altLang="en-US" dirty="0">
                <a:solidFill>
                  <a:sysClr val="windowText" lastClr="000000"/>
                </a:solidFill>
                <a:latin typeface="Calibri Light" panose="020F0302020204030204"/>
                <a:ea typeface="等线 Light" panose="02010600030101010101" pitchFamily="2" charset="-122"/>
              </a:rPr>
              <a:t>：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  <a:t>子网划分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0500510-3521-A04F-8B57-54FF65330D5D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E084D6D-6398-ED44-8C81-972038BFF537}"/>
              </a:ext>
            </a:extLst>
          </p:cNvPr>
          <p:cNvSpPr txBox="1">
            <a:spLocks/>
          </p:cNvSpPr>
          <p:nvPr/>
        </p:nvSpPr>
        <p:spPr>
          <a:xfrm>
            <a:off x="628650" y="1423289"/>
            <a:ext cx="4088757" cy="48219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★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概念：为了解决两级分类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地址所带来的不便，在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地址中增加一个“子网号字段”，使两级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地址变为三级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地址，称为划分子网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(subnetting)[RFC 950]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★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局限性：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传统子网划分是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等长划分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，如果各分公司的网络需求不同，会造成浪费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传统子网划分在大类网络内部，依然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基于分类网络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(classful network)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，不够自由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61C6C1-1732-3A49-8E0B-665DAC963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407" y="2533654"/>
            <a:ext cx="4232958" cy="26012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41ABA74-051D-4948-9E6A-727926478AF3}"/>
              </a:ext>
            </a:extLst>
          </p:cNvPr>
          <p:cNvSpPr/>
          <p:nvPr/>
        </p:nvSpPr>
        <p:spPr>
          <a:xfrm>
            <a:off x="5346940" y="1948807"/>
            <a:ext cx="29738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传统子网划分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(FLSM)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3176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2B4D2-8A50-4F28-B616-26C18567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2718C7-0D8D-FC4F-8D37-A1C47013ABF3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  <a:t>VLSM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  <a:t>（来自</a:t>
            </a:r>
            <a:r>
              <a:rPr lang="zh-CN" altLang="en-US" dirty="0">
                <a:solidFill>
                  <a:sysClr val="windowText" lastClr="000000"/>
                </a:solidFill>
                <a:latin typeface="Calibri Light" panose="020F0302020204030204"/>
                <a:ea typeface="等线 Light" panose="02010600030101010101" pitchFamily="2" charset="-122"/>
              </a:rPr>
              <a:t>沈老师课件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  <a:t>）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1ACDF66-3AE6-E640-A35D-7719D852DFC5}"/>
              </a:ext>
            </a:extLst>
          </p:cNvPr>
          <p:cNvSpPr txBox="1">
            <a:spLocks/>
          </p:cNvSpPr>
          <p:nvPr/>
        </p:nvSpPr>
        <p:spPr>
          <a:xfrm>
            <a:off x="628650" y="1363850"/>
            <a:ext cx="7886700" cy="51299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★ 概念：变长子网掩码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(Variable Length Subnet Mask)[RFC 1860, RFC1878]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在一个划分子网的网络中可同时使用几个不同的子网掩码</a:t>
            </a:r>
            <a:endParaRPr lang="en-US" altLang="zh-CN" sz="2400" b="1" dirty="0">
              <a:solidFill>
                <a:sysClr val="windowText" lastClr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★ 传统案例：基于一个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类网络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容量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126)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，若需划分成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个子网，每个子网中的主机数为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60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60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30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30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30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，应如何划分？</a:t>
            </a:r>
            <a:endParaRPr lang="en-US" altLang="zh-CN" sz="2400" b="1" dirty="0">
              <a:solidFill>
                <a:sysClr val="windowText" lastClr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/26(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容量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62)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/27(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容量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30)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★ 优势：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VLSM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的使用进一步提高了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地址资源的利用率</a:t>
            </a:r>
            <a:endParaRPr lang="en-US" altLang="zh-CN" sz="2400" b="1" dirty="0">
              <a:solidFill>
                <a:sysClr val="windowText" lastClr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2400" b="1" dirty="0">
              <a:solidFill>
                <a:sysClr val="windowText" lastClr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2400" b="1" dirty="0">
              <a:solidFill>
                <a:sysClr val="windowText" lastClr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205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2B4D2-8A50-4F28-B616-26C18567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2718C7-0D8D-FC4F-8D37-A1C47013ABF3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  <a:t>VLSM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  <a:t>（来自</a:t>
            </a:r>
            <a:r>
              <a:rPr lang="zh-CN" altLang="en-US" dirty="0">
                <a:solidFill>
                  <a:sysClr val="windowText" lastClr="000000"/>
                </a:solidFill>
                <a:latin typeface="Calibri Light" panose="020F0302020204030204"/>
                <a:ea typeface="等线 Light" panose="02010600030101010101" pitchFamily="2" charset="-122"/>
              </a:rPr>
              <a:t>沈老师课件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  <a:t>）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1ACDF66-3AE6-E640-A35D-7719D852DFC5}"/>
              </a:ext>
            </a:extLst>
          </p:cNvPr>
          <p:cNvSpPr txBox="1">
            <a:spLocks/>
          </p:cNvSpPr>
          <p:nvPr/>
        </p:nvSpPr>
        <p:spPr>
          <a:xfrm>
            <a:off x="628650" y="1363850"/>
            <a:ext cx="7886700" cy="51299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★ 沈老师课件中，这种基于传统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A/B/C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三类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VLSM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是否真的存在？</a:t>
            </a:r>
            <a:endParaRPr lang="en-US" altLang="zh-CN" sz="2400" b="1" dirty="0">
              <a:solidFill>
                <a:sysClr val="windowText" lastClr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我们考古后，怀疑它不存在：</a:t>
            </a:r>
            <a:endParaRPr lang="en-US" altLang="zh-CN" sz="2400" b="1" dirty="0">
              <a:solidFill>
                <a:sysClr val="windowText" lastClr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CIDR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比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VLSM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提出得早：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VLSM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由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[RFC 1860]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最早提出于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1995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年，而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CIDR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由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[RFC 1518,1519]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提出于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1993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年；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[RFC 1860]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里面提到了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CIDR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并引用了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[RFC 1519]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而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[RFC 1518,1519]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未提及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VLSM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。因此我们推测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VLSM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提出的时候，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CIDR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就已经被部署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最早规范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VLSM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[RFC 1860]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是基于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CIDR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endParaRPr lang="en-US" altLang="zh-CN" sz="2400" b="1" dirty="0">
              <a:solidFill>
                <a:sysClr val="windowText" lastClr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不支持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CIDR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架构的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RIP/BGP-3/EGP/IGRP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协议也不支持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VLSM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>
              <a:lnSpc>
                <a:spcPct val="100000"/>
              </a:lnSpc>
              <a:buNone/>
              <a:defRPr/>
            </a:pPr>
            <a:endParaRPr lang="en-US" altLang="zh-CN" sz="2400" b="1" dirty="0">
              <a:solidFill>
                <a:sysClr val="windowText" lastClr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209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2B4D2-8A50-4F28-B616-26C18567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2718C7-0D8D-FC4F-8D37-A1C47013ABF3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  <a:t>基于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  <a:t>CIDR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  <a:t>架构的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  <a:t>VLSM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1ACDF66-3AE6-E640-A35D-7719D852DFC5}"/>
              </a:ext>
            </a:extLst>
          </p:cNvPr>
          <p:cNvSpPr txBox="1">
            <a:spLocks/>
          </p:cNvSpPr>
          <p:nvPr/>
        </p:nvSpPr>
        <p:spPr>
          <a:xfrm>
            <a:off x="628650" y="1363850"/>
            <a:ext cx="7886700" cy="51299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★ 思考：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CIDR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架构提出后，传统的三段式结构的子网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的概念还成立吗？</a:t>
            </a:r>
            <a:endParaRPr lang="en-US" altLang="zh-CN" sz="2400" b="1" dirty="0">
              <a:solidFill>
                <a:sysClr val="windowText" lastClr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不成立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CIDR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架构下，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地址的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A/B/C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类别划分被废除。在不同层次的路由下，“对外”与“对内”的概念不再绝对一致，它们认定的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netid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的长度因路由层次而不同，因此无需刻意区分对外的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netid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与对内的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subnetid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。即</a:t>
            </a:r>
            <a:r>
              <a:rPr lang="zh-CN" altLang="en-US" sz="2400" b="1" u="sng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sz="2400" b="1" u="sng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CIDR</a:t>
            </a:r>
            <a:r>
              <a:rPr lang="zh-CN" altLang="en-US" sz="2400" b="1" u="sng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架构下，一切</a:t>
            </a:r>
            <a:r>
              <a:rPr lang="en-US" altLang="zh-CN" sz="2400" b="1" u="sng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  <a:r>
              <a:rPr lang="zh-CN" altLang="en-US" sz="2400" b="1" u="sng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都是两段式结构</a:t>
            </a:r>
            <a:endParaRPr lang="en-US" altLang="zh-CN" sz="2400" b="1" u="sng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★ 优势：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CIDR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架构提出后，可借助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VLSM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，实现</a:t>
            </a:r>
            <a:r>
              <a:rPr lang="en-US" altLang="zh-CN" sz="2400" b="1" u="sng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  <a:r>
              <a:rPr lang="zh-CN" altLang="en-US" sz="2400" b="1" u="sng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段分发粒度的细化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，从而对于不同网络空间容量需求的机构，都可分发更合适的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段</a:t>
            </a:r>
            <a:endParaRPr lang="en-US" altLang="zh-CN" sz="2400" b="1" dirty="0">
              <a:solidFill>
                <a:sysClr val="windowText" lastClr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112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5148126-B5C1-C844-808A-8FA1F2772D33}"/>
              </a:ext>
            </a:extLst>
          </p:cNvPr>
          <p:cNvSpPr txBox="1">
            <a:spLocks/>
          </p:cNvSpPr>
          <p:nvPr/>
        </p:nvSpPr>
        <p:spPr>
          <a:xfrm>
            <a:off x="628650" y="1423289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★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以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/8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为基准，基于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VLSM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分配（不再有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A/B/C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类概念）</a:t>
            </a:r>
          </a:p>
          <a:p>
            <a:pPr marL="0" indent="0"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★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111.0.0.0/8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-&gt; APNIC</a:t>
            </a:r>
          </a:p>
          <a:p>
            <a:pPr marL="0" indent="0">
              <a:buNone/>
            </a:pP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信息来源：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http://</a:t>
            </a:r>
            <a:r>
              <a:rPr lang="en-US" altLang="zh-CN" sz="24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wq.apnic.net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/static/</a:t>
            </a:r>
            <a:r>
              <a:rPr lang="en-US" altLang="zh-CN" sz="24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search.html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2B4D2-8A50-4F28-B616-26C18567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33474E1-9F01-C941-941E-03FD6219E54C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zh-CN" altLang="en-US" sz="4000" dirty="0">
                <a:solidFill>
                  <a:sysClr val="windowText" lastClr="000000"/>
                </a:solidFill>
                <a:latin typeface="Calibri Light" panose="020F0302020204030204"/>
                <a:ea typeface="等线 Light" panose="02010600030101010101" pitchFamily="2" charset="-122"/>
              </a:rPr>
              <a:t>同济大学某</a:t>
            </a:r>
            <a:r>
              <a:rPr lang="en-US" altLang="zh-CN" sz="4000" dirty="0">
                <a:solidFill>
                  <a:sysClr val="windowText" lastClr="000000"/>
                </a:solidFill>
                <a:latin typeface="Calibri Light" panose="020F0302020204030204"/>
                <a:ea typeface="等线 Light" panose="02010600030101010101" pitchFamily="2" charset="-122"/>
              </a:rPr>
              <a:t>IP</a:t>
            </a:r>
            <a:r>
              <a:rPr lang="zh-CN" altLang="en-US" sz="4000" dirty="0">
                <a:solidFill>
                  <a:sysClr val="windowText" lastClr="000000"/>
                </a:solidFill>
                <a:latin typeface="Calibri Light" panose="020F0302020204030204"/>
                <a:ea typeface="等线 Light" panose="02010600030101010101" pitchFamily="2" charset="-122"/>
              </a:rPr>
              <a:t>段的分发</a:t>
            </a:r>
            <a:r>
              <a:rPr lang="en-US" altLang="zh-CN" sz="4000" dirty="0">
                <a:solidFill>
                  <a:sysClr val="windowText" lastClr="000000"/>
                </a:solidFill>
                <a:latin typeface="Calibri Light" panose="020F0302020204030204"/>
                <a:ea typeface="等线 Light" panose="02010600030101010101" pitchFamily="2" charset="-122"/>
              </a:rPr>
              <a:t>(</a:t>
            </a:r>
            <a:r>
              <a:rPr lang="zh-CN" altLang="en-US" sz="4000" dirty="0">
                <a:solidFill>
                  <a:sysClr val="windowText" lastClr="000000"/>
                </a:solidFill>
                <a:latin typeface="Calibri Light" panose="020F0302020204030204"/>
                <a:ea typeface="等线 Light" panose="02010600030101010101" pitchFamily="2" charset="-122"/>
              </a:rPr>
              <a:t>真实案例</a:t>
            </a:r>
            <a:r>
              <a:rPr lang="en-US" altLang="zh-CN" sz="4000" dirty="0">
                <a:solidFill>
                  <a:sysClr val="windowText" lastClr="000000"/>
                </a:solidFill>
                <a:latin typeface="Calibri Light" panose="020F0302020204030204"/>
                <a:ea typeface="等线 Light" panose="02010600030101010101" pitchFamily="2" charset="-122"/>
              </a:rPr>
              <a:t>)</a:t>
            </a:r>
            <a:endParaRPr lang="en-US" sz="4000" dirty="0">
              <a:solidFill>
                <a:sysClr val="windowText" lastClr="000000"/>
              </a:solidFill>
              <a:latin typeface="Calibri Light" panose="020F0302020204030204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0500510-3521-A04F-8B57-54FF65330D5D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8DE3D6B-8020-1445-911B-509F048FB7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574352"/>
              </p:ext>
            </p:extLst>
          </p:nvPr>
        </p:nvGraphicFramePr>
        <p:xfrm>
          <a:off x="628650" y="2748852"/>
          <a:ext cx="805815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4003">
                  <a:extLst>
                    <a:ext uri="{9D8B030D-6E8A-4147-A177-3AD203B41FA5}">
                      <a16:colId xmlns:a16="http://schemas.microsoft.com/office/drawing/2014/main" val="331104338"/>
                    </a:ext>
                  </a:extLst>
                </a:gridCol>
                <a:gridCol w="6354147">
                  <a:extLst>
                    <a:ext uri="{9D8B030D-6E8A-4147-A177-3AD203B41FA5}">
                      <a16:colId xmlns:a16="http://schemas.microsoft.com/office/drawing/2014/main" val="3971471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29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111.184.0.0/15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u="none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中嘉和網股份有限公司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961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111.186.0.0/15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中国教育网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上海区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003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111.188.0.0/14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ワイモバイル</a:t>
                      </a:r>
                      <a:r>
                        <a:rPr lang="zh-CN" altLang="en-US" dirty="0"/>
                        <a:t>株式会社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075600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F6A6C658-098C-8D44-9F11-52AFFDF6AE69}"/>
              </a:ext>
            </a:extLst>
          </p:cNvPr>
          <p:cNvSpPr/>
          <p:nvPr/>
        </p:nvSpPr>
        <p:spPr>
          <a:xfrm>
            <a:off x="4564251" y="1933480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b="1" dirty="0">
                <a:solidFill>
                  <a:srgbClr val="00905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01101111 </a:t>
            </a:r>
            <a:r>
              <a:rPr lang="en-US" altLang="zh-CN" sz="2000" b="1" dirty="0">
                <a:solidFill>
                  <a:srgbClr val="009051"/>
                </a:solidFill>
                <a:latin typeface="+mn-ea"/>
              </a:rPr>
              <a:t>APNIC</a:t>
            </a:r>
          </a:p>
          <a:p>
            <a:r>
              <a:rPr lang="en-US" altLang="zh-CN" sz="2000" b="1" dirty="0">
                <a:solidFill>
                  <a:srgbClr val="00919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01101111.1011101 </a:t>
            </a:r>
            <a:r>
              <a:rPr lang="zh-CN" altLang="en-US" sz="2000" b="1" dirty="0">
                <a:solidFill>
                  <a:srgbClr val="009193"/>
                </a:solidFill>
                <a:latin typeface="+mn-ea"/>
              </a:rPr>
              <a:t>中国教育网</a:t>
            </a:r>
            <a:r>
              <a:rPr lang="en-US" altLang="zh-CN" sz="2000" b="1" dirty="0">
                <a:solidFill>
                  <a:srgbClr val="009193"/>
                </a:solidFill>
                <a:latin typeface="+mn-ea"/>
              </a:rPr>
              <a:t>-</a:t>
            </a:r>
            <a:r>
              <a:rPr lang="zh-CN" altLang="en-US" sz="2000" b="1" dirty="0">
                <a:solidFill>
                  <a:srgbClr val="009193"/>
                </a:solidFill>
                <a:latin typeface="+mn-ea"/>
              </a:rPr>
              <a:t>上海区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0341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2B4D2-8A50-4F28-B616-26C18567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307110"/>
            <a:ext cx="2133600" cy="476250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0500510-3521-A04F-8B57-54FF65330D5D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54D44A-7A51-C74D-A7D9-7F2ACDA58F03}"/>
              </a:ext>
            </a:extLst>
          </p:cNvPr>
          <p:cNvSpPr txBox="1">
            <a:spLocks/>
          </p:cNvSpPr>
          <p:nvPr/>
        </p:nvSpPr>
        <p:spPr>
          <a:xfrm>
            <a:off x="628650" y="1423289"/>
            <a:ext cx="7886700" cy="5298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★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以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/8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为基准，基于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VLSM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分配（不再有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A/B/C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类概念）</a:t>
            </a:r>
          </a:p>
          <a:p>
            <a:pPr marL="0" indent="0"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★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111.186.0.0/15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-&gt;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中国教育网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上海区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8DE3D6B-8020-1445-911B-509F048FB7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272003"/>
              </p:ext>
            </p:extLst>
          </p:nvPr>
        </p:nvGraphicFramePr>
        <p:xfrm>
          <a:off x="628650" y="2369979"/>
          <a:ext cx="805815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244">
                  <a:extLst>
                    <a:ext uri="{9D8B030D-6E8A-4147-A177-3AD203B41FA5}">
                      <a16:colId xmlns:a16="http://schemas.microsoft.com/office/drawing/2014/main" val="331104338"/>
                    </a:ext>
                  </a:extLst>
                </a:gridCol>
                <a:gridCol w="6036906">
                  <a:extLst>
                    <a:ext uri="{9D8B030D-6E8A-4147-A177-3AD203B41FA5}">
                      <a16:colId xmlns:a16="http://schemas.microsoft.com/office/drawing/2014/main" val="3971471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29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111.186.0.0/18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上海交通大学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961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111.18</a:t>
                      </a:r>
                      <a:r>
                        <a:rPr lang="en-US" altLang="zh-CN" dirty="0"/>
                        <a:t>6.64.0/19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上海师范大学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075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111.186.96.0/19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上海大学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750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111.186.128.0/20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高速网络视频会议系统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572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</a:t>
                      </a:r>
                      <a:r>
                        <a:rPr lang="zh-CN" altLang="en-US" dirty="0"/>
                        <a:t>浪费</a:t>
                      </a:r>
                      <a:r>
                        <a:rPr lang="en-US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111.186.144.0 – 111.186.191.255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306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111.186.192.0/18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福建医科大学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903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111.187.0.0/17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solidFill>
                            <a:srgbClr val="FF0000"/>
                          </a:solidFill>
                        </a:rPr>
                        <a:t>同济大学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en-US" altLang="zh-CN" b="1" dirty="0" err="1">
                          <a:solidFill>
                            <a:srgbClr val="FF0000"/>
                          </a:solidFill>
                        </a:rPr>
                        <a:t>tongji.portal</a:t>
                      </a:r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34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111.187.128.0/18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漳州师范大学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177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111.187.192.0/21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华侨大学厦门工学院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782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</a:t>
                      </a:r>
                      <a:r>
                        <a:rPr lang="zh-CN" altLang="en-US" dirty="0"/>
                        <a:t>浪费</a:t>
                      </a:r>
                      <a:r>
                        <a:rPr lang="en-US" altLang="zh-CN" dirty="0"/>
                        <a:t>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111.187.199.0 – 111.187.255.255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568467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3A954B12-68D3-F740-B3C1-9EC66F640EC8}"/>
              </a:ext>
            </a:extLst>
          </p:cNvPr>
          <p:cNvSpPr/>
          <p:nvPr/>
        </p:nvSpPr>
        <p:spPr>
          <a:xfrm>
            <a:off x="5293156" y="4550272"/>
            <a:ext cx="40290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905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01101111 </a:t>
            </a:r>
            <a:r>
              <a:rPr lang="en-US" altLang="zh-CN" sz="2000" b="1" dirty="0">
                <a:solidFill>
                  <a:srgbClr val="009051"/>
                </a:solidFill>
                <a:latin typeface="+mn-ea"/>
              </a:rPr>
              <a:t>APNIC</a:t>
            </a:r>
          </a:p>
          <a:p>
            <a:r>
              <a:rPr lang="en-US" altLang="zh-CN" sz="2000" b="1" dirty="0">
                <a:solidFill>
                  <a:srgbClr val="00919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01101111.1011101 </a:t>
            </a:r>
            <a:r>
              <a:rPr lang="en-US" altLang="zh-CN" sz="2000" b="1" dirty="0">
                <a:solidFill>
                  <a:srgbClr val="009193"/>
                </a:solidFill>
                <a:latin typeface="+mn-ea"/>
              </a:rPr>
              <a:t>CERNET</a:t>
            </a:r>
            <a:r>
              <a:rPr lang="zh-CN" altLang="en-US" sz="2000" b="1" dirty="0">
                <a:solidFill>
                  <a:srgbClr val="009193"/>
                </a:solidFill>
                <a:latin typeface="+mn-ea"/>
              </a:rPr>
              <a:t>上海区</a:t>
            </a:r>
            <a:endParaRPr lang="en-US" altLang="zh-CN" sz="2000" b="1" dirty="0">
              <a:solidFill>
                <a:srgbClr val="009193"/>
              </a:solidFill>
              <a:latin typeface="+mn-ea"/>
            </a:endParaRPr>
          </a:p>
          <a:p>
            <a:r>
              <a:rPr lang="en-US" altLang="zh-CN" sz="2000" b="1" dirty="0">
                <a:solidFill>
                  <a:srgbClr val="00549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01101111.10111011</a:t>
            </a:r>
            <a:r>
              <a:rPr lang="zh-CN" altLang="en-US" sz="2000" b="1" dirty="0">
                <a:solidFill>
                  <a:srgbClr val="00549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b="1" dirty="0">
                <a:solidFill>
                  <a:srgbClr val="005493"/>
                </a:solidFill>
                <a:latin typeface="+mn-ea"/>
              </a:rPr>
              <a:t>同济大学</a:t>
            </a:r>
            <a:endParaRPr lang="en-US" altLang="zh-CN" sz="2000" b="1" dirty="0">
              <a:solidFill>
                <a:srgbClr val="005493"/>
              </a:solidFill>
              <a:latin typeface="+mn-ea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DE30FA0-DDCC-1946-BA94-47F39554E4F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zh-CN" altLang="en-US" sz="4000" dirty="0">
                <a:solidFill>
                  <a:sysClr val="windowText" lastClr="000000"/>
                </a:solidFill>
                <a:latin typeface="Calibri Light" panose="020F0302020204030204"/>
                <a:ea typeface="等线 Light" panose="02010600030101010101" pitchFamily="2" charset="-122"/>
              </a:rPr>
              <a:t>同济大学某</a:t>
            </a:r>
            <a:r>
              <a:rPr lang="en-US" altLang="zh-CN" sz="4000" dirty="0">
                <a:solidFill>
                  <a:sysClr val="windowText" lastClr="000000"/>
                </a:solidFill>
                <a:latin typeface="Calibri Light" panose="020F0302020204030204"/>
                <a:ea typeface="等线 Light" panose="02010600030101010101" pitchFamily="2" charset="-122"/>
              </a:rPr>
              <a:t>IP</a:t>
            </a:r>
            <a:r>
              <a:rPr lang="zh-CN" altLang="en-US" sz="4000" dirty="0">
                <a:solidFill>
                  <a:sysClr val="windowText" lastClr="000000"/>
                </a:solidFill>
                <a:latin typeface="Calibri Light" panose="020F0302020204030204"/>
                <a:ea typeface="等线 Light" panose="02010600030101010101" pitchFamily="2" charset="-122"/>
              </a:rPr>
              <a:t>段的分发</a:t>
            </a:r>
            <a:r>
              <a:rPr lang="en-US" altLang="zh-CN" sz="4000" dirty="0">
                <a:solidFill>
                  <a:sysClr val="windowText" lastClr="000000"/>
                </a:solidFill>
                <a:latin typeface="Calibri Light" panose="020F0302020204030204"/>
                <a:ea typeface="等线 Light" panose="02010600030101010101" pitchFamily="2" charset="-122"/>
              </a:rPr>
              <a:t>(</a:t>
            </a:r>
            <a:r>
              <a:rPr lang="zh-CN" altLang="en-US" sz="4000" dirty="0">
                <a:solidFill>
                  <a:sysClr val="windowText" lastClr="000000"/>
                </a:solidFill>
                <a:latin typeface="Calibri Light" panose="020F0302020204030204"/>
                <a:ea typeface="等线 Light" panose="02010600030101010101" pitchFamily="2" charset="-122"/>
              </a:rPr>
              <a:t>真实案例</a:t>
            </a:r>
            <a:r>
              <a:rPr lang="en-US" altLang="zh-CN" sz="4000" dirty="0">
                <a:solidFill>
                  <a:sysClr val="windowText" lastClr="000000"/>
                </a:solidFill>
                <a:latin typeface="Calibri Light" panose="020F0302020204030204"/>
                <a:ea typeface="等线 Light" panose="02010600030101010101" pitchFamily="2" charset="-122"/>
              </a:rPr>
              <a:t>)</a:t>
            </a:r>
            <a:endParaRPr lang="en-US" sz="4000" dirty="0">
              <a:solidFill>
                <a:sysClr val="windowText" lastClr="000000"/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4781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2B4D2-8A50-4F28-B616-26C18567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0500510-3521-A04F-8B57-54FF65330D5D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54D44A-7A51-C74D-A7D9-7F2ACDA58F03}"/>
              </a:ext>
            </a:extLst>
          </p:cNvPr>
          <p:cNvSpPr txBox="1">
            <a:spLocks/>
          </p:cNvSpPr>
          <p:nvPr/>
        </p:nvSpPr>
        <p:spPr>
          <a:xfrm>
            <a:off x="628650" y="4136229"/>
            <a:ext cx="7886700" cy="21089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★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CIDR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架构下，“浪费”是怎么产生的？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   ·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先划小块网络，再划大块网络的时候，由于大块网络的起始地址必须是对应该块大小的合法起始地址，因此可能因对齐需要而造成浪费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★ 这是否要紧？不要紧，这只是冗余，后续还可以分给小机构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8DE3D6B-8020-1445-911B-509F048FB7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725821"/>
              </p:ext>
            </p:extLst>
          </p:nvPr>
        </p:nvGraphicFramePr>
        <p:xfrm>
          <a:off x="628650" y="1405414"/>
          <a:ext cx="805815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244">
                  <a:extLst>
                    <a:ext uri="{9D8B030D-6E8A-4147-A177-3AD203B41FA5}">
                      <a16:colId xmlns:a16="http://schemas.microsoft.com/office/drawing/2014/main" val="331104338"/>
                    </a:ext>
                  </a:extLst>
                </a:gridCol>
                <a:gridCol w="6036906">
                  <a:extLst>
                    <a:ext uri="{9D8B030D-6E8A-4147-A177-3AD203B41FA5}">
                      <a16:colId xmlns:a16="http://schemas.microsoft.com/office/drawing/2014/main" val="3971471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29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111.186.128.0/20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高速网络视频会议系统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572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[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浪费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111.186.144.0 – 111.186.191.255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306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111.186.192.0/18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福建医科大学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903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177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111.187.192.0/21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华侨大学厦门工学院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782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[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浪费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]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111.187.199.0 – 111.187.255.255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5684675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28C1212A-A950-AF4E-80F1-5E7A4785F46B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zh-CN" altLang="en-US" sz="4000" dirty="0">
                <a:solidFill>
                  <a:sysClr val="windowText" lastClr="000000"/>
                </a:solidFill>
                <a:latin typeface="Calibri Light" panose="020F0302020204030204"/>
                <a:ea typeface="等线 Light" panose="02010600030101010101" pitchFamily="2" charset="-122"/>
              </a:rPr>
              <a:t>同济大学某</a:t>
            </a:r>
            <a:r>
              <a:rPr lang="en-US" altLang="zh-CN" sz="4000" dirty="0">
                <a:solidFill>
                  <a:sysClr val="windowText" lastClr="000000"/>
                </a:solidFill>
                <a:latin typeface="Calibri Light" panose="020F0302020204030204"/>
                <a:ea typeface="等线 Light" panose="02010600030101010101" pitchFamily="2" charset="-122"/>
              </a:rPr>
              <a:t>IP</a:t>
            </a:r>
            <a:r>
              <a:rPr lang="zh-CN" altLang="en-US" sz="4000" dirty="0">
                <a:solidFill>
                  <a:sysClr val="windowText" lastClr="000000"/>
                </a:solidFill>
                <a:latin typeface="Calibri Light" panose="020F0302020204030204"/>
                <a:ea typeface="等线 Light" panose="02010600030101010101" pitchFamily="2" charset="-122"/>
              </a:rPr>
              <a:t>段的分发</a:t>
            </a:r>
            <a:r>
              <a:rPr lang="en-US" altLang="zh-CN" sz="4000" dirty="0">
                <a:solidFill>
                  <a:sysClr val="windowText" lastClr="000000"/>
                </a:solidFill>
                <a:latin typeface="Calibri Light" panose="020F0302020204030204"/>
                <a:ea typeface="等线 Light" panose="02010600030101010101" pitchFamily="2" charset="-122"/>
              </a:rPr>
              <a:t>(</a:t>
            </a:r>
            <a:r>
              <a:rPr lang="zh-CN" altLang="en-US" sz="4000" dirty="0">
                <a:solidFill>
                  <a:sysClr val="windowText" lastClr="000000"/>
                </a:solidFill>
                <a:latin typeface="Calibri Light" panose="020F0302020204030204"/>
                <a:ea typeface="等线 Light" panose="02010600030101010101" pitchFamily="2" charset="-122"/>
              </a:rPr>
              <a:t>真实案例</a:t>
            </a:r>
            <a:r>
              <a:rPr lang="en-US" altLang="zh-CN" sz="4000" dirty="0">
                <a:solidFill>
                  <a:sysClr val="windowText" lastClr="000000"/>
                </a:solidFill>
                <a:latin typeface="Calibri Light" panose="020F0302020204030204"/>
                <a:ea typeface="等线 Light" panose="02010600030101010101" pitchFamily="2" charset="-122"/>
              </a:rPr>
              <a:t>)</a:t>
            </a:r>
            <a:endParaRPr lang="en-US" sz="4000" dirty="0">
              <a:solidFill>
                <a:sysClr val="windowText" lastClr="000000"/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2985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7E545-9262-2B4D-A8A3-1EF9D43C6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73A8B2-EEAA-C145-8711-60364D3A1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500" y="1690689"/>
            <a:ext cx="3107300" cy="4554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CF7993-B695-3C45-B795-A1B8630F3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33053"/>
            <a:ext cx="2684393" cy="471217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4BA4DE5-0640-D345-B011-276F1FDD2B8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  <a:t>基于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  <a:t>CIDR</a:t>
            </a:r>
            <a:r>
              <a:rPr lang="zh-CN" altLang="en-US" dirty="0">
                <a:solidFill>
                  <a:sysClr val="windowText" lastClr="000000"/>
                </a:solidFill>
                <a:latin typeface="Calibri Light" panose="020F0302020204030204"/>
                <a:ea typeface="等线 Light" panose="02010600030101010101" pitchFamily="2" charset="-122"/>
              </a:rPr>
              <a:t>的子网分发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Notched Right Arrow 9">
            <a:extLst>
              <a:ext uri="{FF2B5EF4-FFF2-40B4-BE49-F238E27FC236}">
                <a16:creationId xmlns:a16="http://schemas.microsoft.com/office/drawing/2014/main" id="{7F59E4CD-8862-D04D-A24C-5D4F757DECEF}"/>
              </a:ext>
            </a:extLst>
          </p:cNvPr>
          <p:cNvSpPr/>
          <p:nvPr/>
        </p:nvSpPr>
        <p:spPr>
          <a:xfrm>
            <a:off x="3525078" y="3613274"/>
            <a:ext cx="1842387" cy="709365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81232E-7B63-D94E-987D-DE0DD61767E3}"/>
              </a:ext>
            </a:extLst>
          </p:cNvPr>
          <p:cNvSpPr/>
          <p:nvPr/>
        </p:nvSpPr>
        <p:spPr>
          <a:xfrm>
            <a:off x="5579500" y="1163721"/>
            <a:ext cx="3209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提升了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IPv4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地址空间的利用率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243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2B4D2-8A50-4F28-B616-26C18567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2718C7-0D8D-FC4F-8D37-A1C47013ABF3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  <a:t>思考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  <a:t>: CIDR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  <a:t>与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  <a:t>VLSM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  <a:t>的区别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1ACDF66-3AE6-E640-A35D-7719D852DFC5}"/>
              </a:ext>
            </a:extLst>
          </p:cNvPr>
          <p:cNvSpPr txBox="1">
            <a:spLocks/>
          </p:cNvSpPr>
          <p:nvPr/>
        </p:nvSpPr>
        <p:spPr>
          <a:xfrm>
            <a:off x="628650" y="1363850"/>
            <a:ext cx="7886700" cy="51299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★ 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CIDR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</a:t>
            </a:r>
            <a:r>
              <a:rPr lang="zh-CN" altLang="en-US" sz="2400" b="1" u="sng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架构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CIDR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架构在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A/B/C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类网络划分被废弃后，负责给支持该架构的路由指明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netid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的位数</a:t>
            </a:r>
            <a:endParaRPr lang="en-US" altLang="zh-CN" sz="2400" b="1" dirty="0">
              <a:solidFill>
                <a:sysClr val="windowText" lastClr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★ 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VLSM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</a:t>
            </a:r>
            <a:r>
              <a:rPr lang="zh-CN" altLang="en-US" sz="2400" b="1" u="sng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方法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：它规定将大网段划分小网段的过程中，允许同时使用几个不同的子网掩码</a:t>
            </a:r>
            <a:endParaRPr lang="en-US" altLang="zh-CN" sz="2400" b="1" dirty="0">
              <a:solidFill>
                <a:sysClr val="windowText" lastClr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2400" b="1" dirty="0">
              <a:solidFill>
                <a:sysClr val="windowText" lastClr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2400" b="1" dirty="0">
              <a:solidFill>
                <a:sysClr val="windowText" lastClr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0CC4263-48B9-CF4D-8B45-88115D7DE8F9}"/>
              </a:ext>
            </a:extLst>
          </p:cNvPr>
          <p:cNvSpPr/>
          <p:nvPr/>
        </p:nvSpPr>
        <p:spPr>
          <a:xfrm>
            <a:off x="1658112" y="3335299"/>
            <a:ext cx="5827776" cy="268224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D10DDB-30C7-D74C-BE82-3FC2BEA9355F}"/>
              </a:ext>
            </a:extLst>
          </p:cNvPr>
          <p:cNvSpPr txBox="1"/>
          <p:nvPr/>
        </p:nvSpPr>
        <p:spPr>
          <a:xfrm>
            <a:off x="3715512" y="3518179"/>
            <a:ext cx="1807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CIDR</a:t>
            </a:r>
            <a:r>
              <a:rPr lang="zh-CN" altLang="en-US" b="1" dirty="0"/>
              <a:t>架构</a:t>
            </a:r>
            <a:endParaRPr lang="en-US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FA965DA-DE25-6443-B820-B1FC3A447619}"/>
              </a:ext>
            </a:extLst>
          </p:cNvPr>
          <p:cNvGrpSpPr/>
          <p:nvPr/>
        </p:nvGrpSpPr>
        <p:grpSpPr>
          <a:xfrm>
            <a:off x="3389376" y="4270539"/>
            <a:ext cx="2365248" cy="1231392"/>
            <a:chOff x="2079117" y="4111277"/>
            <a:chExt cx="2365248" cy="123139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92416B7-B78D-C84A-A33F-7FA490CF7827}"/>
                </a:ext>
              </a:extLst>
            </p:cNvPr>
            <p:cNvSpPr/>
            <p:nvPr/>
          </p:nvSpPr>
          <p:spPr>
            <a:xfrm>
              <a:off x="2079117" y="4111277"/>
              <a:ext cx="2365248" cy="1231392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FB9E803-C1F0-EB4D-8167-69FBF42D2428}"/>
                </a:ext>
              </a:extLst>
            </p:cNvPr>
            <p:cNvSpPr txBox="1"/>
            <p:nvPr/>
          </p:nvSpPr>
          <p:spPr>
            <a:xfrm>
              <a:off x="2359152" y="4294157"/>
              <a:ext cx="1807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/>
                <a:t>子网划分</a:t>
              </a:r>
              <a:endParaRPr lang="en-US" b="1" dirty="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05834FF-52F4-274B-8119-6D1BBF89CD20}"/>
                </a:ext>
              </a:extLst>
            </p:cNvPr>
            <p:cNvGrpSpPr/>
            <p:nvPr/>
          </p:nvGrpSpPr>
          <p:grpSpPr>
            <a:xfrm>
              <a:off x="2259140" y="4695818"/>
              <a:ext cx="1138999" cy="465186"/>
              <a:chOff x="2259140" y="4695818"/>
              <a:chExt cx="1138999" cy="465186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584876F-D2DC-7A47-BAE8-953E08F2AA46}"/>
                  </a:ext>
                </a:extLst>
              </p:cNvPr>
              <p:cNvSpPr/>
              <p:nvPr/>
            </p:nvSpPr>
            <p:spPr>
              <a:xfrm>
                <a:off x="2396109" y="4695818"/>
                <a:ext cx="780288" cy="465186"/>
              </a:xfrm>
              <a:prstGeom prst="ellipse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21E6B4C-D1C3-A744-A1B8-6EE0B73AB573}"/>
                  </a:ext>
                </a:extLst>
              </p:cNvPr>
              <p:cNvSpPr txBox="1"/>
              <p:nvPr/>
            </p:nvSpPr>
            <p:spPr>
              <a:xfrm>
                <a:off x="2259140" y="4743745"/>
                <a:ext cx="11389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/>
                  <a:t>FLSM</a:t>
                </a:r>
                <a:endParaRPr lang="en-US" b="1" dirty="0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02733EB-830F-F743-8C52-368D0DF76C86}"/>
                </a:ext>
              </a:extLst>
            </p:cNvPr>
            <p:cNvGrpSpPr/>
            <p:nvPr/>
          </p:nvGrpSpPr>
          <p:grpSpPr>
            <a:xfrm>
              <a:off x="3249644" y="4688611"/>
              <a:ext cx="1138999" cy="465186"/>
              <a:chOff x="3249644" y="4688611"/>
              <a:chExt cx="1138999" cy="465186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49DABE3-087A-CC4B-9659-AD08D0290534}"/>
                  </a:ext>
                </a:extLst>
              </p:cNvPr>
              <p:cNvSpPr/>
              <p:nvPr/>
            </p:nvSpPr>
            <p:spPr>
              <a:xfrm>
                <a:off x="3398139" y="4688611"/>
                <a:ext cx="780288" cy="465186"/>
              </a:xfrm>
              <a:prstGeom prst="ellipse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E71686-43C8-1943-BB2D-A6DF55357C5D}"/>
                  </a:ext>
                </a:extLst>
              </p:cNvPr>
              <p:cNvSpPr txBox="1"/>
              <p:nvPr/>
            </p:nvSpPr>
            <p:spPr>
              <a:xfrm>
                <a:off x="3249644" y="4743745"/>
                <a:ext cx="11389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/>
                  <a:t>VLSM</a:t>
                </a:r>
                <a:endParaRPr 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61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2B4D2-8A50-4F28-B616-26C18567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19</a:t>
            </a:fld>
            <a:endParaRPr lang="zh-CN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283CE3D-7A4B-E245-9EAE-AF34FEE65AA6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  <a:t>情景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  <a:t>2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  <a:t>：路由聚合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E7079E8-BEDC-4E42-8A62-46F4CD4509CE}"/>
              </a:ext>
            </a:extLst>
          </p:cNvPr>
          <p:cNvSpPr txBox="1">
            <a:spLocks/>
          </p:cNvSpPr>
          <p:nvPr/>
        </p:nvSpPr>
        <p:spPr>
          <a:xfrm>
            <a:off x="628650" y="1317080"/>
            <a:ext cx="7886700" cy="5095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★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路由聚合基本概念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indent="0"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   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在大型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互连网络中，一般不希望路由器在它的路由表中保存所有的路由信息。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路由聚合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/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路由汇总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(route aggregation)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规定：连接到同一个网络的所有主机，在转发表中对应一个入口，即允许使用</a:t>
            </a:r>
            <a:r>
              <a:rPr lang="zh-CN" altLang="en-US" sz="2400" b="1" u="sng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前缀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来表示一组地址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★ 地址</a:t>
            </a:r>
            <a:r>
              <a:rPr lang="zh-CN" altLang="en-US" sz="2400" b="1" u="sng" dirty="0">
                <a:latin typeface="宋体" panose="02010600030101010101" pitchFamily="2" charset="-122"/>
                <a:ea typeface="宋体" panose="02010600030101010101" pitchFamily="2" charset="-122"/>
              </a:rPr>
              <a:t>前缀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的表示方法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用不大于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32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bit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bit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串跟上一个*，如：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1000001*</a:t>
            </a:r>
          </a:p>
          <a:p>
            <a:pPr marL="0" indent="0"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点分十进制加上地址前缀长度，如：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130.86/16</a:t>
            </a:r>
          </a:p>
          <a:p>
            <a:pPr marL="0" indent="0">
              <a:buNone/>
            </a:pP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★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CIDR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发布以后，路由聚合也在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[RFC 2519]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中规范，得以适应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CIDR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架构，允许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任意地、</a:t>
            </a:r>
            <a:r>
              <a:rPr lang="zh-CN" altLang="en-US" sz="2400" b="1" u="sng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递归地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进行地址聚合</a:t>
            </a:r>
            <a:endParaRPr lang="en-US" altLang="zh-CN" sz="2400" b="1" dirty="0">
              <a:solidFill>
                <a:sysClr val="windowText" lastClr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★“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任意地、</a:t>
            </a:r>
            <a:r>
              <a:rPr lang="zh-CN" altLang="en-US" sz="2400" b="1" u="sng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递归地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”基于什么原理实现？</a:t>
            </a:r>
            <a:endParaRPr lang="en-US" altLang="zh-CN" sz="2400" b="1" dirty="0">
              <a:solidFill>
                <a:sysClr val="windowText" lastClr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最长匹配前缀</a:t>
            </a:r>
            <a:endParaRPr lang="en-US" altLang="zh-CN" sz="2400" b="1" dirty="0">
              <a:solidFill>
                <a:sysClr val="windowText" lastClr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>
              <a:buNone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lvl="0" indent="0">
              <a:buNone/>
              <a:defRPr/>
            </a:pPr>
            <a:endParaRPr lang="en-US" altLang="zh-CN" sz="24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2435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D939E-9B20-4815-B627-77B9FDC7C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★ 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IPv4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设计上的最大问题：</a:t>
            </a:r>
            <a:r>
              <a:rPr lang="zh-CN" altLang="en-US" sz="4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不够用</a:t>
            </a:r>
            <a:endParaRPr lang="en-US" altLang="zh-CN" sz="4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845A542-5368-4415-A4D9-BCDEF3B2FCC9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  <a:t>引子：</a:t>
            </a: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  <a:t>IPv4</a:t>
            </a: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  <a:t>地址枯竭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6C73172-7005-466A-B8ED-F262D5FA7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515842"/>
              </p:ext>
            </p:extLst>
          </p:nvPr>
        </p:nvGraphicFramePr>
        <p:xfrm>
          <a:off x="890016" y="2400278"/>
          <a:ext cx="7363968" cy="2524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4656">
                  <a:extLst>
                    <a:ext uri="{9D8B030D-6E8A-4147-A177-3AD203B41FA5}">
                      <a16:colId xmlns:a16="http://schemas.microsoft.com/office/drawing/2014/main" val="2334294005"/>
                    </a:ext>
                  </a:extLst>
                </a:gridCol>
                <a:gridCol w="2454656">
                  <a:extLst>
                    <a:ext uri="{9D8B030D-6E8A-4147-A177-3AD203B41FA5}">
                      <a16:colId xmlns:a16="http://schemas.microsoft.com/office/drawing/2014/main" val="344374578"/>
                    </a:ext>
                  </a:extLst>
                </a:gridCol>
                <a:gridCol w="2454656">
                  <a:extLst>
                    <a:ext uri="{9D8B030D-6E8A-4147-A177-3AD203B41FA5}">
                      <a16:colId xmlns:a16="http://schemas.microsoft.com/office/drawing/2014/main" val="2576713251"/>
                    </a:ext>
                  </a:extLst>
                </a:gridCol>
              </a:tblGrid>
              <a:tr h="42069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RIR: IP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注册管理局</a:t>
                      </a:r>
                      <a:endParaRPr lang="en-US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枯竭时间</a:t>
                      </a:r>
                      <a:endParaRPr lang="en-US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零散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IP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存量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(/8s)</a:t>
                      </a:r>
                      <a:endParaRPr lang="en-US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599975"/>
                  </a:ext>
                </a:extLst>
              </a:tr>
              <a:tr h="42069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APNIC</a:t>
                      </a:r>
                      <a:r>
                        <a:rPr lang="en-US" altLang="zh-CN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 </a:t>
                      </a:r>
                      <a:r>
                        <a:rPr lang="zh-CN" altLang="en-US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亚太局</a:t>
                      </a:r>
                      <a:endParaRPr lang="en-US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2011</a:t>
                      </a:r>
                      <a:r>
                        <a:rPr lang="zh-CN" altLang="en-US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年</a:t>
                      </a:r>
                      <a:r>
                        <a:rPr lang="en-US" altLang="zh-CN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</a:t>
                      </a:r>
                      <a:r>
                        <a:rPr lang="zh-CN" altLang="en-US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月</a:t>
                      </a:r>
                      <a:r>
                        <a:rPr lang="en-US" altLang="zh-CN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15</a:t>
                      </a:r>
                      <a:r>
                        <a:rPr lang="zh-CN" altLang="en-US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日</a:t>
                      </a:r>
                      <a:endParaRPr lang="en-US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0.2536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823171"/>
                  </a:ext>
                </a:extLst>
              </a:tr>
              <a:tr h="42069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RIPE NCC </a:t>
                      </a:r>
                      <a:r>
                        <a:rPr lang="zh-CN" altLang="en-US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欧洲局</a:t>
                      </a:r>
                      <a:endParaRPr lang="en-US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2012</a:t>
                      </a:r>
                      <a:r>
                        <a:rPr lang="zh-CN" altLang="en-US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年</a:t>
                      </a:r>
                      <a:r>
                        <a:rPr lang="en-US" altLang="zh-CN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9</a:t>
                      </a:r>
                      <a:r>
                        <a:rPr lang="zh-CN" altLang="en-US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月</a:t>
                      </a:r>
                      <a:r>
                        <a:rPr lang="en-US" altLang="zh-CN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14</a:t>
                      </a:r>
                      <a:r>
                        <a:rPr lang="zh-CN" altLang="en-US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日</a:t>
                      </a:r>
                      <a:endParaRPr lang="en-US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0.4234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457756"/>
                  </a:ext>
                </a:extLst>
              </a:tr>
              <a:tr h="42069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LACNIC </a:t>
                      </a:r>
                      <a:r>
                        <a:rPr lang="zh-CN" altLang="en-US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拉美局</a:t>
                      </a:r>
                      <a:endParaRPr lang="en-US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2014</a:t>
                      </a:r>
                      <a:r>
                        <a:rPr lang="zh-CN" altLang="en-US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年</a:t>
                      </a:r>
                      <a:r>
                        <a:rPr lang="en-US" altLang="zh-CN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6</a:t>
                      </a:r>
                      <a:r>
                        <a:rPr lang="zh-CN" altLang="en-US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月</a:t>
                      </a:r>
                      <a:r>
                        <a:rPr lang="en-US" altLang="zh-CN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10</a:t>
                      </a:r>
                      <a:r>
                        <a:rPr lang="zh-CN" altLang="en-US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日</a:t>
                      </a:r>
                      <a:endParaRPr lang="en-US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0.1045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204010"/>
                  </a:ext>
                </a:extLst>
              </a:tr>
              <a:tr h="42069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ARIN</a:t>
                      </a:r>
                      <a:r>
                        <a:rPr lang="en-US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 </a:t>
                      </a:r>
                      <a:r>
                        <a:rPr lang="zh-CN" altLang="en-US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北美局</a:t>
                      </a:r>
                      <a:endParaRPr lang="en-US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2015</a:t>
                      </a:r>
                      <a:r>
                        <a:rPr lang="zh-CN" altLang="en-US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年</a:t>
                      </a:r>
                      <a:r>
                        <a:rPr lang="en-US" altLang="zh-CN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9</a:t>
                      </a:r>
                      <a:r>
                        <a:rPr lang="zh-CN" altLang="en-US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月</a:t>
                      </a:r>
                      <a:r>
                        <a:rPr lang="en-US" altLang="zh-CN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24</a:t>
                      </a:r>
                      <a:r>
                        <a:rPr lang="zh-CN" altLang="en-US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日</a:t>
                      </a:r>
                      <a:endParaRPr lang="en-US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796719"/>
                  </a:ext>
                </a:extLst>
              </a:tr>
              <a:tr h="42069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AFRINIC</a:t>
                      </a:r>
                      <a:r>
                        <a:rPr lang="en-US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 </a:t>
                      </a:r>
                      <a:r>
                        <a:rPr lang="zh-CN" altLang="en-US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非洲局</a:t>
                      </a:r>
                      <a:endParaRPr lang="en-US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2019</a:t>
                      </a:r>
                      <a:r>
                        <a:rPr lang="zh-CN" altLang="en-US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年</a:t>
                      </a:r>
                      <a:r>
                        <a:rPr lang="en-US" altLang="zh-CN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6</a:t>
                      </a:r>
                      <a:r>
                        <a:rPr lang="zh-CN" altLang="en-US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月（预测）</a:t>
                      </a:r>
                      <a:endParaRPr lang="en-US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0.4416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73799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F987C0B-D9C6-4203-A51B-D1E01700869D}"/>
              </a:ext>
            </a:extLst>
          </p:cNvPr>
          <p:cNvSpPr txBox="1"/>
          <p:nvPr/>
        </p:nvSpPr>
        <p:spPr>
          <a:xfrm>
            <a:off x="890016" y="5110585"/>
            <a:ext cx="7363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/8: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对应一个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类网，即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16777216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个不同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IP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地址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零散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IP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存量来源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CIDR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块对齐造成的冗余、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IP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地址回收、独立网络提供商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(ISP)</a:t>
            </a:r>
            <a:endParaRPr 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2B4D2-8A50-4F28-B616-26C18567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718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2B4D2-8A50-4F28-B616-26C18567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20</a:t>
            </a:fld>
            <a:endParaRPr lang="zh-CN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283CE3D-7A4B-E245-9EAE-AF34FEE65AA6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zh-CN" altLang="en-US" dirty="0">
                <a:solidFill>
                  <a:sysClr val="windowText" lastClr="000000"/>
                </a:solidFill>
                <a:latin typeface="Calibri Light" panose="020F0302020204030204"/>
                <a:ea typeface="等线 Light" panose="02010600030101010101" pitchFamily="2" charset="-122"/>
              </a:rPr>
              <a:t>情景</a:t>
            </a:r>
            <a:r>
              <a:rPr lang="en-US" altLang="zh-CN" dirty="0">
                <a:solidFill>
                  <a:sysClr val="windowText" lastClr="000000"/>
                </a:solidFill>
                <a:latin typeface="Calibri Light" panose="020F0302020204030204"/>
                <a:ea typeface="等线 Light" panose="02010600030101010101" pitchFamily="2" charset="-122"/>
              </a:rPr>
              <a:t>2</a:t>
            </a:r>
            <a:r>
              <a:rPr lang="zh-CN" altLang="en-US" dirty="0">
                <a:solidFill>
                  <a:sysClr val="windowText" lastClr="000000"/>
                </a:solidFill>
                <a:latin typeface="Calibri Light" panose="020F0302020204030204"/>
                <a:ea typeface="等线 Light" panose="02010600030101010101" pitchFamily="2" charset="-122"/>
              </a:rPr>
              <a:t>：路由聚合</a:t>
            </a:r>
            <a:endParaRPr lang="en-US" dirty="0">
              <a:solidFill>
                <a:sysClr val="windowText" lastClr="000000"/>
              </a:solidFill>
              <a:latin typeface="Calibri Light" panose="020F0302020204030204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E7079E8-BEDC-4E42-8A62-46F4CD4509CE}"/>
              </a:ext>
            </a:extLst>
          </p:cNvPr>
          <p:cNvSpPr txBox="1">
            <a:spLocks/>
          </p:cNvSpPr>
          <p:nvPr/>
        </p:nvSpPr>
        <p:spPr>
          <a:xfrm>
            <a:off x="628650" y="1317079"/>
            <a:ext cx="7886700" cy="4928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★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路由聚合基本概念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indent="0"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★ 地址前缀的表示方法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  <a:defRPr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★ 最长匹配前缀基本概念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   路由表中的每个表项都指定了一个网络，所以一个目的地址可能与多个表项匹配。最明确的一个表项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即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子网掩码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最长的一个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就叫做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最长前缀匹配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。因为这个表项也是路由表中，与目的地址的高位匹配得最多的表项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借助最长匹配前缀，路由聚合后，转发表中一个目的地址包含另一个目的地址也没关系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lvl="0" indent="0">
              <a:buNone/>
              <a:defRPr/>
            </a:pPr>
            <a:endParaRPr lang="en-US" altLang="zh-CN" sz="24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8275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2B4D2-8A50-4F28-B616-26C18567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283CE3D-7A4B-E245-9EAE-AF34FEE65AA6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zh-CN" altLang="en-US" dirty="0">
                <a:solidFill>
                  <a:sysClr val="windowText" lastClr="000000"/>
                </a:solidFill>
                <a:latin typeface="Calibri Light" panose="020F0302020204030204"/>
                <a:ea typeface="等线 Light" panose="02010600030101010101" pitchFamily="2" charset="-122"/>
              </a:rPr>
              <a:t>情景</a:t>
            </a:r>
            <a:r>
              <a:rPr lang="en-US" altLang="zh-CN" dirty="0">
                <a:solidFill>
                  <a:sysClr val="windowText" lastClr="000000"/>
                </a:solidFill>
                <a:latin typeface="Calibri Light" panose="020F0302020204030204"/>
                <a:ea typeface="等线 Light" panose="02010600030101010101" pitchFamily="2" charset="-122"/>
              </a:rPr>
              <a:t>2</a:t>
            </a:r>
            <a:r>
              <a:rPr lang="zh-CN" altLang="en-US" dirty="0">
                <a:solidFill>
                  <a:sysClr val="windowText" lastClr="000000"/>
                </a:solidFill>
                <a:latin typeface="Calibri Light" panose="020F0302020204030204"/>
                <a:ea typeface="等线 Light" panose="02010600030101010101" pitchFamily="2" charset="-122"/>
              </a:rPr>
              <a:t>：路由聚合</a:t>
            </a:r>
            <a:endParaRPr lang="en-US" dirty="0">
              <a:solidFill>
                <a:sysClr val="windowText" lastClr="000000"/>
              </a:solidFill>
              <a:latin typeface="Calibri Light" panose="020F0302020204030204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E7079E8-BEDC-4E42-8A62-46F4CD4509CE}"/>
              </a:ext>
            </a:extLst>
          </p:cNvPr>
          <p:cNvSpPr txBox="1">
            <a:spLocks/>
          </p:cNvSpPr>
          <p:nvPr/>
        </p:nvSpPr>
        <p:spPr>
          <a:xfrm>
            <a:off x="628650" y="1317079"/>
            <a:ext cx="7886700" cy="5233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★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路由聚合基本概念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indent="0"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★ 地址前缀的表示方法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  <a:defRPr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★ 最长匹配前缀基本概念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★ 最长匹配前缀应用示例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一个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CIDR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地址下的一部分网络地址可能因为子网的划分指向另一个地址，所以查找路由表时，总是会匹配最明确的一个表项，即子网掩码最长的一个。黑皮书上的一个例子：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ctr"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必须先匹配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/22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，再匹配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/19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，否则就会出问题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5">
            <a:extLst>
              <a:ext uri="{FF2B5EF4-FFF2-40B4-BE49-F238E27FC236}">
                <a16:creationId xmlns:a16="http://schemas.microsoft.com/office/drawing/2014/main" id="{356F3D8B-A0CA-9C4E-828A-6CB8E9793A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1435" y="4318989"/>
            <a:ext cx="6401129" cy="145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141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2B4D2-8A50-4F28-B616-26C18567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22</a:t>
            </a:fld>
            <a:endParaRPr lang="zh-CN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EDB7B4F-0C66-1E4B-996B-07297707E0D1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  <a:t>路由表示例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BE3638A-D9DB-1042-B1B2-6BB5B16D01DE}"/>
              </a:ext>
            </a:extLst>
          </p:cNvPr>
          <p:cNvSpPr txBox="1">
            <a:spLocks/>
          </p:cNvSpPr>
          <p:nvPr/>
        </p:nvSpPr>
        <p:spPr>
          <a:xfrm>
            <a:off x="628650" y="1423289"/>
            <a:ext cx="8216770" cy="4996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★ 路由聚合前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BB43C6A-8BFB-684A-971A-0ACF9225FB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596186"/>
              </p:ext>
            </p:extLst>
          </p:nvPr>
        </p:nvGraphicFramePr>
        <p:xfrm>
          <a:off x="628650" y="2015455"/>
          <a:ext cx="3685084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4771">
                  <a:extLst>
                    <a:ext uri="{9D8B030D-6E8A-4147-A177-3AD203B41FA5}">
                      <a16:colId xmlns:a16="http://schemas.microsoft.com/office/drawing/2014/main" val="3323536356"/>
                    </a:ext>
                  </a:extLst>
                </a:gridCol>
                <a:gridCol w="1130313">
                  <a:extLst>
                    <a:ext uri="{9D8B030D-6E8A-4147-A177-3AD203B41FA5}">
                      <a16:colId xmlns:a16="http://schemas.microsoft.com/office/drawing/2014/main" val="112619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目的地址前缀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端口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205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  <a:r>
                        <a:rPr lang="en-US" altLang="zh-CN" dirty="0"/>
                        <a:t>3</a:t>
                      </a:r>
                      <a:r>
                        <a:rPr lang="en-US" dirty="0"/>
                        <a:t>.168.128.</a:t>
                      </a:r>
                      <a:r>
                        <a:rPr lang="en-US" altLang="zh-CN" dirty="0"/>
                        <a:t>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739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196.250.80.0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91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123.42.58.71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6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58.69.71.33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35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193.168.1</a:t>
                      </a:r>
                      <a:r>
                        <a:rPr lang="en-US" altLang="zh-CN" dirty="0"/>
                        <a:t>33.51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56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59.127.46.2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931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123.69.72.4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795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196.250.83.31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060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  <a:r>
                        <a:rPr lang="en-US" altLang="zh-CN" dirty="0"/>
                        <a:t>3</a:t>
                      </a:r>
                      <a:r>
                        <a:rPr lang="en-US" dirty="0"/>
                        <a:t>.168.1</a:t>
                      </a:r>
                      <a:r>
                        <a:rPr lang="en-US" altLang="zh-CN" dirty="0"/>
                        <a:t>48.17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85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  <a:r>
                        <a:rPr lang="en-US" altLang="zh-CN" dirty="0"/>
                        <a:t>3</a:t>
                      </a:r>
                      <a:r>
                        <a:rPr lang="en-US" dirty="0"/>
                        <a:t>.168.1</a:t>
                      </a:r>
                      <a:r>
                        <a:rPr lang="en-US" altLang="zh-CN" dirty="0"/>
                        <a:t>59.62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311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8839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2B4D2-8A50-4F28-B616-26C18567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23</a:t>
            </a:fld>
            <a:endParaRPr lang="zh-CN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EDB7B4F-0C66-1E4B-996B-07297707E0D1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  <a:t>路由表示例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BE3638A-D9DB-1042-B1B2-6BB5B16D01DE}"/>
              </a:ext>
            </a:extLst>
          </p:cNvPr>
          <p:cNvSpPr txBox="1">
            <a:spLocks/>
          </p:cNvSpPr>
          <p:nvPr/>
        </p:nvSpPr>
        <p:spPr>
          <a:xfrm>
            <a:off x="628650" y="1423289"/>
            <a:ext cx="8216770" cy="4996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★ 路由聚合前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-&gt;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路由聚合后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BB43C6A-8BFB-684A-971A-0ACF9225FB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452750"/>
              </p:ext>
            </p:extLst>
          </p:nvPr>
        </p:nvGraphicFramePr>
        <p:xfrm>
          <a:off x="628650" y="2015455"/>
          <a:ext cx="3685084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4771">
                  <a:extLst>
                    <a:ext uri="{9D8B030D-6E8A-4147-A177-3AD203B41FA5}">
                      <a16:colId xmlns:a16="http://schemas.microsoft.com/office/drawing/2014/main" val="3323536356"/>
                    </a:ext>
                  </a:extLst>
                </a:gridCol>
                <a:gridCol w="1130313">
                  <a:extLst>
                    <a:ext uri="{9D8B030D-6E8A-4147-A177-3AD203B41FA5}">
                      <a16:colId xmlns:a16="http://schemas.microsoft.com/office/drawing/2014/main" val="112619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目的地址前缀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端口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205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  <a:r>
                        <a:rPr lang="en-US" altLang="zh-CN" dirty="0"/>
                        <a:t>3</a:t>
                      </a:r>
                      <a:r>
                        <a:rPr lang="en-US" dirty="0"/>
                        <a:t>.168.128.</a:t>
                      </a:r>
                      <a:r>
                        <a:rPr lang="en-US" altLang="zh-CN" dirty="0"/>
                        <a:t>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739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196.250.80.0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91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123.42.58.71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6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58.69.71.33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35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193.168.1</a:t>
                      </a:r>
                      <a:r>
                        <a:rPr lang="en-US" altLang="zh-CN" dirty="0"/>
                        <a:t>33.51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56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59.127.46.2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931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123.69.72.4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795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196.250.83.31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060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  <a:r>
                        <a:rPr lang="en-US" altLang="zh-CN" dirty="0"/>
                        <a:t>3</a:t>
                      </a:r>
                      <a:r>
                        <a:rPr lang="en-US" dirty="0"/>
                        <a:t>.168.1</a:t>
                      </a:r>
                      <a:r>
                        <a:rPr lang="en-US" altLang="zh-CN" dirty="0"/>
                        <a:t>48.17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85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  <a:r>
                        <a:rPr lang="en-US" altLang="zh-CN" dirty="0"/>
                        <a:t>3</a:t>
                      </a:r>
                      <a:r>
                        <a:rPr lang="en-US" dirty="0"/>
                        <a:t>.168.1</a:t>
                      </a:r>
                      <a:r>
                        <a:rPr lang="en-US" altLang="zh-CN" dirty="0"/>
                        <a:t>59.62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311889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6F5D762-9AFE-0842-AB93-29EFCE9DD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1932"/>
              </p:ext>
            </p:extLst>
          </p:nvPr>
        </p:nvGraphicFramePr>
        <p:xfrm>
          <a:off x="5001716" y="2748852"/>
          <a:ext cx="368508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4771">
                  <a:extLst>
                    <a:ext uri="{9D8B030D-6E8A-4147-A177-3AD203B41FA5}">
                      <a16:colId xmlns:a16="http://schemas.microsoft.com/office/drawing/2014/main" val="3323536356"/>
                    </a:ext>
                  </a:extLst>
                </a:gridCol>
                <a:gridCol w="1130313">
                  <a:extLst>
                    <a:ext uri="{9D8B030D-6E8A-4147-A177-3AD203B41FA5}">
                      <a16:colId xmlns:a16="http://schemas.microsoft.com/office/drawing/2014/main" val="112619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目的地址前缀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端口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205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123.0/9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739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193.168.128/19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91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6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196.250.80/22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35126"/>
                  </a:ext>
                </a:extLst>
              </a:tr>
            </a:tbl>
          </a:graphicData>
        </a:graphic>
      </p:graphicFrame>
      <p:sp>
        <p:nvSpPr>
          <p:cNvPr id="10" name="Notched Right Arrow 9">
            <a:extLst>
              <a:ext uri="{FF2B5EF4-FFF2-40B4-BE49-F238E27FC236}">
                <a16:creationId xmlns:a16="http://schemas.microsoft.com/office/drawing/2014/main" id="{76FBDFEC-A641-054C-96DB-D2993E40EF99}"/>
              </a:ext>
            </a:extLst>
          </p:cNvPr>
          <p:cNvSpPr/>
          <p:nvPr/>
        </p:nvSpPr>
        <p:spPr>
          <a:xfrm>
            <a:off x="4313735" y="3598752"/>
            <a:ext cx="687982" cy="337143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107600-BE93-554F-966E-CAEA70C9B0C0}"/>
              </a:ext>
            </a:extLst>
          </p:cNvPr>
          <p:cNvSpPr/>
          <p:nvPr/>
        </p:nvSpPr>
        <p:spPr>
          <a:xfrm>
            <a:off x="4586268" y="4603052"/>
            <a:ext cx="45159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每个端口只需一个目的地址前缀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6706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2B4D2-8A50-4F28-B616-26C18567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24</a:t>
            </a:fld>
            <a:endParaRPr lang="zh-CN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EDB7B4F-0C66-1E4B-996B-07297707E0D1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  <a:t>路由聚合的计算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BE3638A-D9DB-1042-B1B2-6BB5B16D01DE}"/>
              </a:ext>
            </a:extLst>
          </p:cNvPr>
          <p:cNvSpPr txBox="1">
            <a:spLocks/>
          </p:cNvSpPr>
          <p:nvPr/>
        </p:nvSpPr>
        <p:spPr>
          <a:xfrm>
            <a:off x="628650" y="1423289"/>
            <a:ext cx="8216770" cy="4996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★ 路由聚合计算方法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   ·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将</a:t>
            </a:r>
            <a:r>
              <a:rPr lang="zh-CN" altLang="en-US" sz="2400" b="1" u="sng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同一转发端口下的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各子网地址的网段以二进制写出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聚合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的子网掩码：各子网地址从第一位往后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连续相同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bit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位数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聚合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：记录各子网地址从第一位往后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连续相同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bit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，再用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补齐到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32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位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★ 示例：有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个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IP(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段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zh-CN" altLang="en-US" sz="2400" b="1" u="sng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转发端口一致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111.187.1.0/24, 111.187.2.0/23, 111.187.31.9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，如何将它们聚合？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4972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2B4D2-8A50-4F28-B616-26C18567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25</a:t>
            </a:fld>
            <a:endParaRPr lang="zh-CN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EDB7B4F-0C66-1E4B-996B-07297707E0D1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  <a:t>路由聚合的计算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BE3638A-D9DB-1042-B1B2-6BB5B16D01DE}"/>
              </a:ext>
            </a:extLst>
          </p:cNvPr>
          <p:cNvSpPr txBox="1">
            <a:spLocks/>
          </p:cNvSpPr>
          <p:nvPr/>
        </p:nvSpPr>
        <p:spPr>
          <a:xfrm>
            <a:off x="628650" y="1423289"/>
            <a:ext cx="8216770" cy="4996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★ 路由聚合计算方法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   ·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将</a:t>
            </a:r>
            <a:r>
              <a:rPr lang="zh-CN" altLang="en-US" sz="2400" b="1" u="sng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同一转发端口下的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各子网地址的网段以二进制写出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聚合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的子网掩码：各子网地址从第一位往后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连续相同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bit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位数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聚合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：记录各子网地址从第一位往后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连续相同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bit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，再用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补齐到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32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位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★ 示例：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步骤一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将各子网地址的网段以二进制写出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01101111.10111011.00000001.00000000 (111.187.1.0/24)</a:t>
            </a:r>
          </a:p>
          <a:p>
            <a:pPr marL="0" indent="0">
              <a:buNone/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01101111.10111011.00000010.00000000 (111.187.2.0/23)</a:t>
            </a:r>
          </a:p>
          <a:p>
            <a:pPr marL="0" indent="0">
              <a:buNone/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01101111.10111011.00011111.00001001 (111.187.31.9)</a:t>
            </a:r>
          </a:p>
          <a:p>
            <a:pPr marL="0" indent="0">
              <a:buNone/>
            </a:pP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391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2B4D2-8A50-4F28-B616-26C18567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26</a:t>
            </a:fld>
            <a:endParaRPr lang="zh-CN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EDB7B4F-0C66-1E4B-996B-07297707E0D1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  <a:t>路由聚合的计算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BE3638A-D9DB-1042-B1B2-6BB5B16D01DE}"/>
              </a:ext>
            </a:extLst>
          </p:cNvPr>
          <p:cNvSpPr txBox="1">
            <a:spLocks/>
          </p:cNvSpPr>
          <p:nvPr/>
        </p:nvSpPr>
        <p:spPr>
          <a:xfrm>
            <a:off x="628650" y="1423289"/>
            <a:ext cx="8216770" cy="5298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★ 路由聚合计算方法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   ·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将</a:t>
            </a:r>
            <a:r>
              <a:rPr lang="zh-CN" altLang="en-US" sz="2400" b="1" u="sng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同一转发端口下的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各子网地址的网段以二进制写出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聚合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的子网掩码：各子网地址从第一位往后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连续相同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bit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位数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聚合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：记录各子网地址从第一位往后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连续相同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bit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，再用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补齐到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32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位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★ 示例：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步骤二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计算聚合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的子网掩码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01101111.10111011.000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00001.00000000 (111.187.1.0/24)</a:t>
            </a:r>
          </a:p>
          <a:p>
            <a:pPr marL="0" indent="0"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01101111.10111011.000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00010.00000000 (111.187.2.0/23)</a:t>
            </a:r>
          </a:p>
          <a:p>
            <a:pPr marL="0" indent="0"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01101111.10111011.000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11111.00001001 (111.187.31.9)</a:t>
            </a:r>
          </a:p>
          <a:p>
            <a:pPr marL="0" indent="0"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从第一位往后，连续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19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位相同，聚合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的子网掩码为</a:t>
            </a:r>
            <a:r>
              <a:rPr lang="en-US" altLang="zh-CN" sz="24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/19</a:t>
            </a:r>
            <a:endParaRPr lang="zh-CN" altLang="en-US" sz="2400" b="1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CFB092-1CC4-014D-A074-657F73EFE8AA}"/>
              </a:ext>
            </a:extLst>
          </p:cNvPr>
          <p:cNvCxnSpPr>
            <a:cxnSpLocks/>
          </p:cNvCxnSpPr>
          <p:nvPr/>
        </p:nvCxnSpPr>
        <p:spPr>
          <a:xfrm>
            <a:off x="3952068" y="4684208"/>
            <a:ext cx="0" cy="133285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89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2B4D2-8A50-4F28-B616-26C18567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3542" y="6260338"/>
            <a:ext cx="2133600" cy="476250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27</a:t>
            </a:fld>
            <a:endParaRPr lang="zh-CN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EDB7B4F-0C66-1E4B-996B-07297707E0D1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  <a:t>路由聚合的计算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BE3638A-D9DB-1042-B1B2-6BB5B16D01DE}"/>
              </a:ext>
            </a:extLst>
          </p:cNvPr>
          <p:cNvSpPr txBox="1">
            <a:spLocks/>
          </p:cNvSpPr>
          <p:nvPr/>
        </p:nvSpPr>
        <p:spPr>
          <a:xfrm>
            <a:off x="628650" y="1423289"/>
            <a:ext cx="8216770" cy="5298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★ 路由聚合计算方法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   ·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将</a:t>
            </a:r>
            <a:r>
              <a:rPr lang="zh-CN" altLang="en-US" sz="2400" b="1" u="sng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同一转发端口下的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各子网地址的网段以二进制写出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聚合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的子网掩码：各子网地址从第一位往后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连续相同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bit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位数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聚合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：记录各子网地址从第一位往后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连续相同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bit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，再用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补齐到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32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位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★ 示例：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步骤三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计算聚合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，得到最终答案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01101111.10111011.000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00001.00000000 (111.187.1.0/24)</a:t>
            </a:r>
          </a:p>
          <a:p>
            <a:pPr marL="0" indent="0"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01101111.10111011.000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00010.00000000 (111.187.2.0/23)</a:t>
            </a:r>
          </a:p>
          <a:p>
            <a:pPr marL="0" indent="0"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01101111.10111011.000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11111.00001001 (111.187.31.9)</a:t>
            </a:r>
          </a:p>
          <a:p>
            <a:pPr marL="0" indent="0"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01101111.10111011.000</a:t>
            </a:r>
            <a:r>
              <a:rPr lang="en-US" altLang="zh-CN" sz="2400" b="1" dirty="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00000.00000000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(111.187.0.0/19)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FD0A2B-83BE-5A4A-BCDE-663FDDDB52BC}"/>
              </a:ext>
            </a:extLst>
          </p:cNvPr>
          <p:cNvCxnSpPr/>
          <p:nvPr/>
        </p:nvCxnSpPr>
        <p:spPr>
          <a:xfrm>
            <a:off x="3952068" y="4635440"/>
            <a:ext cx="0" cy="189020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4676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2B4D2-8A50-4F28-B616-26C18567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28</a:t>
            </a:fld>
            <a:endParaRPr lang="zh-CN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EDB7B4F-0C66-1E4B-996B-07297707E0D1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  <a:t>路由聚合的计算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BE3638A-D9DB-1042-B1B2-6BB5B16D01DE}"/>
              </a:ext>
            </a:extLst>
          </p:cNvPr>
          <p:cNvSpPr txBox="1">
            <a:spLocks/>
          </p:cNvSpPr>
          <p:nvPr/>
        </p:nvSpPr>
        <p:spPr>
          <a:xfrm>
            <a:off x="628650" y="1423289"/>
            <a:ext cx="8216770" cy="4996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★ 路由聚合计算方法再思考：是否可以用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位运算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解决？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步骤一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将各子网地址的网段以二进制写出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01101111.10111011.00000001.00000000 (111.187.1.0/24)</a:t>
            </a:r>
          </a:p>
          <a:p>
            <a:pPr marL="0" indent="0">
              <a:buNone/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01101111.10111011.00000010.00000000 (111.187.2.0/23)</a:t>
            </a:r>
          </a:p>
          <a:p>
            <a:pPr marL="0" indent="0">
              <a:buNone/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01101111.10111011.00011111.00001001 (111.187.31.9)</a:t>
            </a:r>
          </a:p>
        </p:txBody>
      </p:sp>
    </p:spTree>
    <p:extLst>
      <p:ext uri="{BB962C8B-B14F-4D97-AF65-F5344CB8AC3E}">
        <p14:creationId xmlns:p14="http://schemas.microsoft.com/office/powerpoint/2010/main" val="398251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2B4D2-8A50-4F28-B616-26C18567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29</a:t>
            </a:fld>
            <a:endParaRPr lang="zh-CN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EDB7B4F-0C66-1E4B-996B-07297707E0D1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  <a:t>路由聚合的计算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BE3638A-D9DB-1042-B1B2-6BB5B16D01DE}"/>
              </a:ext>
            </a:extLst>
          </p:cNvPr>
          <p:cNvSpPr txBox="1">
            <a:spLocks/>
          </p:cNvSpPr>
          <p:nvPr/>
        </p:nvSpPr>
        <p:spPr>
          <a:xfrm>
            <a:off x="628650" y="1423289"/>
            <a:ext cx="8216770" cy="4996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★ 路由聚合计算方法再思考：是否可以用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位运算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解决？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步骤一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将各子网地址的网段以二进制写出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步骤二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】IP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队列出队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个进行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同或运算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，直到第一次遇见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为止，后面用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补齐，获得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掩码</a:t>
            </a:r>
            <a:endParaRPr lang="en-US" altLang="zh-CN" sz="24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01101111.10111011.00000001.00000000 (111.187.1.0/24)</a:t>
            </a:r>
          </a:p>
          <a:p>
            <a:pPr marL="0" indent="0">
              <a:buNone/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01101111.10111011.00000010.00000000 (111.187.2.0/23)</a:t>
            </a:r>
          </a:p>
          <a:p>
            <a:pPr marL="0" indent="0">
              <a:buNone/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11111111.11111111.111111</a:t>
            </a:r>
            <a:r>
              <a:rPr lang="en-US" altLang="zh-CN" sz="2400" b="1" dirty="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00.00000000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(/22)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50D983-C9D2-F843-A6F7-DDD54162CE46}"/>
              </a:ext>
            </a:extLst>
          </p:cNvPr>
          <p:cNvCxnSpPr/>
          <p:nvPr/>
        </p:nvCxnSpPr>
        <p:spPr>
          <a:xfrm>
            <a:off x="628650" y="4014067"/>
            <a:ext cx="80581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041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2B4D2-8A50-4F28-B616-26C18567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</a:t>
            </a:fld>
            <a:endParaRPr lang="zh-CN" alt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D68229-1CFE-B141-942E-6648AADBBEA9}"/>
              </a:ext>
            </a:extLst>
          </p:cNvPr>
          <p:cNvGrpSpPr/>
          <p:nvPr/>
        </p:nvGrpSpPr>
        <p:grpSpPr>
          <a:xfrm>
            <a:off x="830389" y="538412"/>
            <a:ext cx="7483221" cy="5785495"/>
            <a:chOff x="830389" y="538412"/>
            <a:chExt cx="7483221" cy="5785495"/>
          </a:xfrm>
        </p:grpSpPr>
        <p:pic>
          <p:nvPicPr>
            <p:cNvPr id="9" name="Picture 2" descr="https://ipv4.potaroo.net/plotend.png">
              <a:extLst>
                <a:ext uri="{FF2B5EF4-FFF2-40B4-BE49-F238E27FC236}">
                  <a16:creationId xmlns:a16="http://schemas.microsoft.com/office/drawing/2014/main" id="{B120E53F-9946-4741-BCB6-7C01200DB4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389" y="538412"/>
              <a:ext cx="7483221" cy="5321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4E1266-A8D3-0C40-A193-BC9B39FFBFBB}"/>
                </a:ext>
              </a:extLst>
            </p:cNvPr>
            <p:cNvSpPr txBox="1"/>
            <p:nvPr/>
          </p:nvSpPr>
          <p:spPr>
            <a:xfrm>
              <a:off x="1523999" y="5954575"/>
              <a:ext cx="609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/8: </a:t>
              </a:r>
              <a:r>
                <a:rPr lang="zh-CN" altLang="en-US" dirty="0"/>
                <a:t>对应一个</a:t>
              </a:r>
              <a:r>
                <a:rPr lang="en-US" altLang="zh-CN" dirty="0"/>
                <a:t>A</a:t>
              </a:r>
              <a:r>
                <a:rPr lang="zh-CN" altLang="en-US" dirty="0"/>
                <a:t>类网，即</a:t>
              </a:r>
              <a:r>
                <a:rPr lang="en-US" altLang="zh-CN" dirty="0"/>
                <a:t>16777216</a:t>
              </a:r>
              <a:r>
                <a:rPr lang="zh-CN" altLang="en-US" dirty="0"/>
                <a:t>个不同</a:t>
              </a:r>
              <a:r>
                <a:rPr lang="en-US" altLang="zh-CN" dirty="0"/>
                <a:t>IP</a:t>
              </a:r>
              <a:r>
                <a:rPr lang="zh-CN" altLang="en-US" dirty="0"/>
                <a:t>地址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77242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2B4D2-8A50-4F28-B616-26C18567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30</a:t>
            </a:fld>
            <a:endParaRPr lang="zh-CN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EDB7B4F-0C66-1E4B-996B-07297707E0D1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  <a:t>路由聚合的计算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BE3638A-D9DB-1042-B1B2-6BB5B16D01DE}"/>
              </a:ext>
            </a:extLst>
          </p:cNvPr>
          <p:cNvSpPr txBox="1">
            <a:spLocks/>
          </p:cNvSpPr>
          <p:nvPr/>
        </p:nvSpPr>
        <p:spPr>
          <a:xfrm>
            <a:off x="628650" y="1423289"/>
            <a:ext cx="8216770" cy="4996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★ 路由聚合计算方法再思考：是否可以用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位运算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解决？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步骤一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将各子网地址的网段以二进制写出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步骤二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】IP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队列出队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个进行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同或运算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，直到第一次遇见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为止，后面用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补齐，获得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掩码</a:t>
            </a:r>
            <a:endParaRPr lang="en-US" altLang="zh-CN" sz="24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步骤三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任取一个网段与掩码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与运算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，获得聚合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放回队列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01101111.10111011.00000001.00000000 (111.187.1.0/24)</a:t>
            </a:r>
          </a:p>
          <a:p>
            <a:pPr marL="0" indent="0">
              <a:buNone/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11111111.11111111.11111100.00000000 (/22)</a:t>
            </a:r>
          </a:p>
          <a:p>
            <a:pPr marL="0" indent="0">
              <a:buNone/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01101111.10111011.00000000.00000000 </a:t>
            </a:r>
            <a:r>
              <a:rPr lang="en-US" altLang="zh-CN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(111.187.0.0/22)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84FD81-AD2A-304F-A86B-0B773CD20E60}"/>
              </a:ext>
            </a:extLst>
          </p:cNvPr>
          <p:cNvCxnSpPr/>
          <p:nvPr/>
        </p:nvCxnSpPr>
        <p:spPr>
          <a:xfrm>
            <a:off x="628650" y="4804480"/>
            <a:ext cx="80581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99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2B4D2-8A50-4F28-B616-26C18567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31</a:t>
            </a:fld>
            <a:endParaRPr lang="zh-CN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EDB7B4F-0C66-1E4B-996B-07297707E0D1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  <a:t>路由聚合的计算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BE3638A-D9DB-1042-B1B2-6BB5B16D01DE}"/>
              </a:ext>
            </a:extLst>
          </p:cNvPr>
          <p:cNvSpPr txBox="1">
            <a:spLocks/>
          </p:cNvSpPr>
          <p:nvPr/>
        </p:nvSpPr>
        <p:spPr>
          <a:xfrm>
            <a:off x="628650" y="1423289"/>
            <a:ext cx="8216770" cy="4996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★ 路由聚合计算方法再思考：是否可以用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位运算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解决？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步骤一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将各子网地址的网段以二进制写出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步骤二</a:t>
            </a:r>
            <a:r>
              <a:rPr lang="en-US" altLang="zh-CN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队列出队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个进行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同或运算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，直到第一次遇见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为止，后面用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补齐，获得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掩码</a:t>
            </a:r>
            <a:endParaRPr lang="en-US" altLang="zh-CN" sz="24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步骤三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任取一个网段与掩码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与运算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，获得聚合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放回队列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步骤四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递归执行步骤二、三，直到队列只剩一个聚合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</a:p>
          <a:p>
            <a:pPr marL="0" indent="0">
              <a:buNone/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01101111.10111011.00000000.00000000 (111.187.0.0/22)</a:t>
            </a:r>
          </a:p>
          <a:p>
            <a:pPr marL="0" indent="0">
              <a:buNone/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01101111.10111011.00011111.00001001 (111.187.31.9)</a:t>
            </a:r>
          </a:p>
          <a:p>
            <a:pPr marL="0" indent="0">
              <a:buNone/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11111111.11111111.111</a:t>
            </a:r>
            <a:r>
              <a:rPr lang="en-US" altLang="zh-CN" sz="2400" b="1" dirty="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00000.00000000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(/19)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84FD81-AD2A-304F-A86B-0B773CD20E60}"/>
              </a:ext>
            </a:extLst>
          </p:cNvPr>
          <p:cNvCxnSpPr/>
          <p:nvPr/>
        </p:nvCxnSpPr>
        <p:spPr>
          <a:xfrm>
            <a:off x="628650" y="5269425"/>
            <a:ext cx="80581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85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2B4D2-8A50-4F28-B616-26C18567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32</a:t>
            </a:fld>
            <a:endParaRPr lang="zh-CN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EDB7B4F-0C66-1E4B-996B-07297707E0D1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  <a:t>路由聚合的计算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BE3638A-D9DB-1042-B1B2-6BB5B16D01DE}"/>
              </a:ext>
            </a:extLst>
          </p:cNvPr>
          <p:cNvSpPr txBox="1">
            <a:spLocks/>
          </p:cNvSpPr>
          <p:nvPr/>
        </p:nvSpPr>
        <p:spPr>
          <a:xfrm>
            <a:off x="628650" y="1423289"/>
            <a:ext cx="8216770" cy="4996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★ 路由聚合计算方法再思考：是否可以用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位运算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解决？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步骤一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将各子网地址的网段以二进制写出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步骤二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】IP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队列出队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个进行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同或运算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，直到第一次遇见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为止，后面用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补齐，获得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掩码</a:t>
            </a:r>
            <a:endParaRPr lang="en-US" altLang="zh-CN" sz="24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步骤三</a:t>
            </a:r>
            <a:r>
              <a:rPr lang="en-US" altLang="zh-CN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任取一个网段与掩码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与运算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，获得聚合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放回队列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步骤四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递归执行步骤二、三，直到队列只剩一个聚合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</a:p>
          <a:p>
            <a:pPr marL="0" indent="0">
              <a:buNone/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01101111.10111011.00000000.00000000 (111.187.0.0/22)</a:t>
            </a:r>
          </a:p>
          <a:p>
            <a:pPr marL="0" indent="0">
              <a:buNone/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11111111.11111111.11100000.00000000 (/19)</a:t>
            </a:r>
          </a:p>
          <a:p>
            <a:pPr marL="0" indent="0">
              <a:buNone/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01101111.10111011.00000000.00000000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(111.187.0.0/19)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84FD81-AD2A-304F-A86B-0B773CD20E60}"/>
              </a:ext>
            </a:extLst>
          </p:cNvPr>
          <p:cNvCxnSpPr/>
          <p:nvPr/>
        </p:nvCxnSpPr>
        <p:spPr>
          <a:xfrm>
            <a:off x="628650" y="5269425"/>
            <a:ext cx="80581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95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2B4D2-8A50-4F28-B616-26C18567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33</a:t>
            </a:fld>
            <a:endParaRPr lang="zh-CN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EDB7B4F-0C66-1E4B-996B-07297707E0D1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  <a:t>路由聚合的计算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BE3638A-D9DB-1042-B1B2-6BB5B16D01DE}"/>
              </a:ext>
            </a:extLst>
          </p:cNvPr>
          <p:cNvSpPr txBox="1">
            <a:spLocks/>
          </p:cNvSpPr>
          <p:nvPr/>
        </p:nvSpPr>
        <p:spPr>
          <a:xfrm>
            <a:off x="628650" y="1423289"/>
            <a:ext cx="8216770" cy="4996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★ 路由聚合计算方法再思考：是否可以用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位运算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解决？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步骤一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将各子网地址的网段以二进制写出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步骤二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】IP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队列出队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个进行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同或运算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，直到第一次遇见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为止，后面用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补齐，获得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掩码</a:t>
            </a:r>
            <a:endParaRPr lang="en-US" altLang="zh-CN" sz="24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步骤三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任取一个网段与掩码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与运算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，获得聚合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放回队列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步骤四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递归执行步骤二、三，直到队列只剩一个聚合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</a:p>
          <a:p>
            <a:pPr marL="0" indent="0"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★ 该算法合理性： 路由表的更新基于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学习机制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，因此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【IP+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端口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都是来一个学习一个，因此都将是两两计算。即使一次出现多个学习请求，也将通过队列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一一处理</a:t>
            </a:r>
          </a:p>
        </p:txBody>
      </p:sp>
    </p:spTree>
    <p:extLst>
      <p:ext uri="{BB962C8B-B14F-4D97-AF65-F5344CB8AC3E}">
        <p14:creationId xmlns:p14="http://schemas.microsoft.com/office/powerpoint/2010/main" val="6152866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2B4D2-8A50-4F28-B616-26C18567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34</a:t>
            </a:fld>
            <a:endParaRPr lang="zh-CN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EDB7B4F-0C66-1E4B-996B-07297707E0D1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  <a:t>路由聚合的应用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11" name="Picture 4" descr="fig19-6">
            <a:extLst>
              <a:ext uri="{FF2B5EF4-FFF2-40B4-BE49-F238E27FC236}">
                <a16:creationId xmlns:a16="http://schemas.microsoft.com/office/drawing/2014/main" id="{76014144-D1B5-5B45-A57E-D1329E0E2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922" y="1850687"/>
            <a:ext cx="4878442" cy="3405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13ACDD9-719F-A148-9EEF-0140569AC6A5}"/>
              </a:ext>
            </a:extLst>
          </p:cNvPr>
          <p:cNvSpPr/>
          <p:nvPr/>
        </p:nvSpPr>
        <p:spPr>
          <a:xfrm>
            <a:off x="628650" y="1476100"/>
            <a:ext cx="346627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★ 路由聚合的优势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节省路由表存储空间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：一个端口仅需一个目的地址前缀，减少转发表中的入口数目，路由表被显著缩短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降低查表时间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：路由表被缩短，查表时直接做最长前缀匹配即可（可以使用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Trie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树，结合地址前缀快速查表）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451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2B4D2-8A50-4F28-B616-26C18567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35</a:t>
            </a:fld>
            <a:endParaRPr lang="zh-CN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EDB7B4F-0C66-1E4B-996B-07297707E0D1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  <a:t>CIDR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  <a:t>架构对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  <a:t>IPv6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  <a:t>的影响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BE3638A-D9DB-1042-B1B2-6BB5B16D01DE}"/>
              </a:ext>
            </a:extLst>
          </p:cNvPr>
          <p:cNvSpPr txBox="1">
            <a:spLocks/>
          </p:cNvSpPr>
          <p:nvPr/>
        </p:nvSpPr>
        <p:spPr>
          <a:xfrm>
            <a:off x="628650" y="1423289"/>
            <a:ext cx="7886700" cy="1134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★ 吸取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IPv4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五分法教训，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IPv6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从出生起就支持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CIDR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架构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★ 地址表示：</a:t>
            </a:r>
            <a:r>
              <a:rPr 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2001:db8::/32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596C76-BB50-9142-B303-FEA8201FA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1736" y="2370563"/>
            <a:ext cx="4880527" cy="406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6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2B4D2-8A50-4F28-B616-26C18567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36</a:t>
            </a:fld>
            <a:endParaRPr lang="zh-CN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EDB7B4F-0C66-1E4B-996B-07297707E0D1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  <a:t>总结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BE3638A-D9DB-1042-B1B2-6BB5B16D01DE}"/>
              </a:ext>
            </a:extLst>
          </p:cNvPr>
          <p:cNvSpPr txBox="1">
            <a:spLocks/>
          </p:cNvSpPr>
          <p:nvPr/>
        </p:nvSpPr>
        <p:spPr>
          <a:xfrm>
            <a:off x="628650" y="1423289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★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CIDR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的优点：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减轻路由器负担，有效解决路由表爆炸问题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融合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地址与子网掩码的概念，方便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分配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网络地址空间多样化，满足不同种类的需求，从而提升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IPv4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地址空间的利用率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★ 对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IPv4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施行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CIDR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只是缓兵之计，真正解决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短缺必须靠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IPv6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1EB03E1-1C28-2B41-BACF-5F78317BA0F4}"/>
              </a:ext>
            </a:extLst>
          </p:cNvPr>
          <p:cNvGrpSpPr/>
          <p:nvPr/>
        </p:nvGrpSpPr>
        <p:grpSpPr>
          <a:xfrm>
            <a:off x="1720306" y="4150550"/>
            <a:ext cx="5703387" cy="2094675"/>
            <a:chOff x="1475232" y="3572256"/>
            <a:chExt cx="5827776" cy="268224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785FE01-95DE-2249-BBCE-B0BC529E45EB}"/>
                </a:ext>
              </a:extLst>
            </p:cNvPr>
            <p:cNvSpPr/>
            <p:nvPr/>
          </p:nvSpPr>
          <p:spPr>
            <a:xfrm>
              <a:off x="1475232" y="3572256"/>
              <a:ext cx="5827776" cy="268224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99653A-271B-6449-B040-203AEAC8736D}"/>
                </a:ext>
              </a:extLst>
            </p:cNvPr>
            <p:cNvSpPr txBox="1"/>
            <p:nvPr/>
          </p:nvSpPr>
          <p:spPr>
            <a:xfrm>
              <a:off x="3532632" y="3755136"/>
              <a:ext cx="1807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/>
                <a:t>CIDR</a:t>
              </a:r>
              <a:r>
                <a:rPr lang="zh-CN" altLang="en-US" b="1" dirty="0"/>
                <a:t>架构</a:t>
              </a:r>
              <a:endParaRPr lang="en-US" b="1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83205FA-629A-2242-9660-E3C36C70DEFF}"/>
                </a:ext>
              </a:extLst>
            </p:cNvPr>
            <p:cNvSpPr/>
            <p:nvPr/>
          </p:nvSpPr>
          <p:spPr>
            <a:xfrm>
              <a:off x="1896237" y="4348234"/>
              <a:ext cx="2365248" cy="1231392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D89B15C-BB59-D345-9D58-5F64C23EEE37}"/>
                </a:ext>
              </a:extLst>
            </p:cNvPr>
            <p:cNvSpPr/>
            <p:nvPr/>
          </p:nvSpPr>
          <p:spPr>
            <a:xfrm>
              <a:off x="4684776" y="4309872"/>
              <a:ext cx="2365248" cy="1231392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309068B-522C-7E4C-A81E-EFB583FC1AE3}"/>
                </a:ext>
              </a:extLst>
            </p:cNvPr>
            <p:cNvSpPr/>
            <p:nvPr/>
          </p:nvSpPr>
          <p:spPr>
            <a:xfrm>
              <a:off x="2213229" y="4932775"/>
              <a:ext cx="780288" cy="465186"/>
            </a:xfrm>
            <a:prstGeom prst="ellipse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43440A7-F860-0F41-A093-F32B0A173CDC}"/>
                </a:ext>
              </a:extLst>
            </p:cNvPr>
            <p:cNvSpPr/>
            <p:nvPr/>
          </p:nvSpPr>
          <p:spPr>
            <a:xfrm>
              <a:off x="3215259" y="4925568"/>
              <a:ext cx="780288" cy="465186"/>
            </a:xfrm>
            <a:prstGeom prst="ellipse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C2C816-F74F-D74D-8FA4-4D23B96A8BFA}"/>
                </a:ext>
              </a:extLst>
            </p:cNvPr>
            <p:cNvSpPr txBox="1"/>
            <p:nvPr/>
          </p:nvSpPr>
          <p:spPr>
            <a:xfrm>
              <a:off x="4963668" y="4748109"/>
              <a:ext cx="1807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/>
                <a:t>路由聚合</a:t>
              </a:r>
              <a:endParaRPr lang="en-US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C0D161D-929D-454A-B349-5A4B63AF4621}"/>
                </a:ext>
              </a:extLst>
            </p:cNvPr>
            <p:cNvSpPr txBox="1"/>
            <p:nvPr/>
          </p:nvSpPr>
          <p:spPr>
            <a:xfrm>
              <a:off x="2176272" y="4531114"/>
              <a:ext cx="1807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/>
                <a:t>子网划分</a:t>
              </a:r>
              <a:endParaRPr lang="en-US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E62AA52-63CD-1E44-B441-856B8DC5CC67}"/>
                </a:ext>
              </a:extLst>
            </p:cNvPr>
            <p:cNvSpPr txBox="1"/>
            <p:nvPr/>
          </p:nvSpPr>
          <p:spPr>
            <a:xfrm>
              <a:off x="2076260" y="4980702"/>
              <a:ext cx="1138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/>
                <a:t>FLSM</a:t>
              </a:r>
              <a:endParaRPr lang="en-US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C3F7B0-ADEC-B24C-BF8A-FE2AF4B99C42}"/>
                </a:ext>
              </a:extLst>
            </p:cNvPr>
            <p:cNvSpPr txBox="1"/>
            <p:nvPr/>
          </p:nvSpPr>
          <p:spPr>
            <a:xfrm>
              <a:off x="3066764" y="4980702"/>
              <a:ext cx="1138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/>
                <a:t>VLSM</a:t>
              </a:r>
              <a:endParaRPr lang="en-US" b="1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507DD5-175D-324B-86E1-60091005371A}"/>
                </a:ext>
              </a:extLst>
            </p:cNvPr>
            <p:cNvGrpSpPr/>
            <p:nvPr/>
          </p:nvGrpSpPr>
          <p:grpSpPr>
            <a:xfrm>
              <a:off x="3945636" y="4135565"/>
              <a:ext cx="1000985" cy="387359"/>
              <a:chOff x="3945636" y="4135565"/>
              <a:chExt cx="1000985" cy="387359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49D4BB4F-6CEF-B246-BB09-4A69662FB1D5}"/>
                  </a:ext>
                </a:extLst>
              </p:cNvPr>
              <p:cNvCxnSpPr/>
              <p:nvPr/>
            </p:nvCxnSpPr>
            <p:spPr>
              <a:xfrm>
                <a:off x="3945636" y="4522924"/>
                <a:ext cx="979932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B1B154-A6B6-AB45-A5CB-A4881011616E}"/>
                  </a:ext>
                </a:extLst>
              </p:cNvPr>
              <p:cNvSpPr txBox="1"/>
              <p:nvPr/>
            </p:nvSpPr>
            <p:spPr>
              <a:xfrm>
                <a:off x="3992118" y="4135565"/>
                <a:ext cx="9545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/>
                  <a:t>反操作</a:t>
                </a:r>
                <a:endParaRPr 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9086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D939E-9B20-4815-B627-77B9FDC7C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★ 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IPv4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设计上的最大问题：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不够用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★ 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初期使用对象：大学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高科技工业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美国政府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★ 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Internet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的商业化使得它从原有的科研用网络不断扩张，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开始逐渐枯竭。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1991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年，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IETF(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互联网工程任务小组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建立了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ROAD(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路由与地址分配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小组来研究情况，发现三个问题：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类网近乎枯竭：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类网太小，只有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254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个可用地址。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类网具有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65534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个可用地址，对于大多数机构都很大，但是大家宁愿过剩也不愿意不够用，因此各机构都挤破头想申请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类网，导致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类网资源的枯竭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 路由表迅速扩张，当时的软硬件都难以有效处理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32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位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IPv4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资源即将正式耗尽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845A542-5368-4415-A4D9-BCDEF3B2FCC9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  <a:t>引子：</a:t>
            </a: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  <a:t>IPv4</a:t>
            </a: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  <a:t>地址枯竭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7F940D6-D706-4FA8-85CA-F2606905B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05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D939E-9B20-4815-B627-77B9FDC7C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★ 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IPv4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地址不够用怎么办？</a:t>
            </a:r>
            <a:r>
              <a:rPr lang="zh-CN" altLang="en-US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减少浪费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b="1" dirty="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扩充容量</a:t>
            </a:r>
            <a:r>
              <a:rPr lang="en-US" altLang="zh-CN" b="1" dirty="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(IPv6)</a:t>
            </a:r>
          </a:p>
          <a:p>
            <a:pPr marL="0" indent="0">
              <a:buNone/>
            </a:pPr>
            <a:r>
              <a:rPr lang="zh-CN" altLang="en-US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★</a:t>
            </a:r>
            <a:r>
              <a:rPr lang="en-US" altLang="zh-CN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IPv6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未能广泛部署的时候，减弱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IPv4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短缺造成的影响的方法就是</a:t>
            </a:r>
            <a:r>
              <a:rPr lang="zh-CN" altLang="en-US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减少浪费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b="1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·</a:t>
            </a:r>
            <a:r>
              <a:rPr lang="zh-CN" altLang="en-US" b="1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一个公共</a:t>
            </a:r>
            <a:r>
              <a:rPr lang="en-US" altLang="zh-CN" b="1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  <a:r>
              <a:rPr lang="zh-CN" altLang="en-US" b="1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能不能多台机器用？</a:t>
            </a:r>
            <a:r>
              <a:rPr lang="en-US" altLang="zh-CN" b="1" dirty="0">
                <a:solidFill>
                  <a:prstClr val="black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NAT(1993)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b="1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b="1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b="1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A/B</a:t>
            </a:r>
            <a:r>
              <a:rPr lang="zh-CN" altLang="en-US" b="1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类网太大，省着点用？</a:t>
            </a:r>
            <a:r>
              <a:rPr lang="zh-CN" altLang="en-US" b="1" dirty="0">
                <a:solidFill>
                  <a:prstClr val="black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子网划分</a:t>
            </a:r>
            <a:endParaRPr lang="en-US" altLang="zh-CN" b="1" dirty="0">
              <a:solidFill>
                <a:prstClr val="black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b="1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b="1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b="1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b="1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类网太小又太多，路由表爆炸？</a:t>
            </a:r>
            <a:r>
              <a:rPr lang="zh-CN" altLang="en-US" b="1" dirty="0">
                <a:solidFill>
                  <a:prstClr val="black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路由聚合</a:t>
            </a:r>
            <a:endParaRPr lang="en-US" altLang="zh-CN" b="1" dirty="0">
              <a:solidFill>
                <a:prstClr val="black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b="1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b="1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干脆不要划分</a:t>
            </a:r>
            <a:r>
              <a:rPr lang="en-US" altLang="zh-CN" b="1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A/B/C</a:t>
            </a:r>
            <a:r>
              <a:rPr lang="zh-CN" altLang="en-US" b="1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类？</a:t>
            </a:r>
            <a:r>
              <a:rPr lang="en-US" altLang="zh-CN" b="1" dirty="0">
                <a:solidFill>
                  <a:prstClr val="black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CIDR/VLSM(1993)</a:t>
            </a:r>
          </a:p>
          <a:p>
            <a:pPr marL="0" indent="0">
              <a:buNone/>
            </a:pP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845A542-5368-4415-A4D9-BCDEF3B2FCC9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  <a:t>引子：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  <a:t>IPv4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  <a:t>地址枯竭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7F940D6-D706-4FA8-85CA-F2606905B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21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D939E-9B20-4815-B627-77B9FDC7C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★ 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IPv4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地址不够用怎么办？</a:t>
            </a:r>
            <a:r>
              <a:rPr lang="zh-CN" altLang="en-US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减少浪费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b="1" dirty="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扩充容量</a:t>
            </a:r>
            <a:r>
              <a:rPr lang="en-US" altLang="zh-CN" b="1" dirty="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(IPv6)</a:t>
            </a:r>
          </a:p>
          <a:p>
            <a:pPr marL="0" indent="0">
              <a:buNone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★ 思考：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IPv4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的层次化设计有什么问题？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简单的类别划分对地址空间的利用率低下，会浪费数百万的地址：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类网太大，用不完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 -&gt;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冗余浪费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类网太小，不够用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 -&gt;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都去争抢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A/B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类网，①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A/B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类网率先枯竭；②</a:t>
            </a:r>
            <a:r>
              <a:rPr lang="zh-CN" altLang="en-US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离散化、没人要而闲置的一些</a:t>
            </a:r>
            <a:r>
              <a:rPr lang="en-US" altLang="zh-CN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b="1" dirty="0">
                <a:solidFill>
                  <a:sysClr val="windowText" lastClr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类网络，也是一种浪费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B/C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类网太多，路由表爆炸 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-&gt;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当时路由方式是根据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前缀码对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A/B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类网线性表二分查找，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类网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Hash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表查找。路由表存储过多的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B/C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类网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造成路由表爆炸：查表时间、内存需求过大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845A542-5368-4415-A4D9-BCDEF3B2FCC9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  <a:t>引子：</a:t>
            </a: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  <a:t>IPv4</a:t>
            </a: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  <a:t>地址枯竭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7F940D6-D706-4FA8-85CA-F2606905B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45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2B4D2-8A50-4F28-B616-26C18567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33474E1-9F01-C941-941E-03FD6219E54C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  <a:t>CIDR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  <a:t>架构的提出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0500510-3521-A04F-8B57-54FF65330D5D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E084D6D-6398-ED44-8C81-972038BFF537}"/>
              </a:ext>
            </a:extLst>
          </p:cNvPr>
          <p:cNvSpPr txBox="1">
            <a:spLocks/>
          </p:cNvSpPr>
          <p:nvPr/>
        </p:nvSpPr>
        <p:spPr>
          <a:xfrm>
            <a:off x="628650" y="1423289"/>
            <a:ext cx="7886700" cy="5298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★ 为</a:t>
            </a:r>
            <a:r>
              <a:rPr lang="zh-CN" altLang="en-US" sz="2400" b="1" u="sng" dirty="0">
                <a:latin typeface="宋体" panose="02010600030101010101" pitchFamily="2" charset="-122"/>
                <a:ea typeface="宋体" panose="02010600030101010101" pitchFamily="2" charset="-122"/>
              </a:rPr>
              <a:t>修正</a:t>
            </a:r>
            <a:r>
              <a:rPr lang="en-US" altLang="zh-CN" sz="2400" b="1" u="sng" dirty="0">
                <a:latin typeface="宋体" panose="02010600030101010101" pitchFamily="2" charset="-122"/>
                <a:ea typeface="宋体" panose="02010600030101010101" pitchFamily="2" charset="-122"/>
              </a:rPr>
              <a:t>IPv4</a:t>
            </a:r>
            <a:r>
              <a:rPr lang="zh-CN" altLang="en-US" sz="2400" b="1" u="sng" dirty="0">
                <a:latin typeface="宋体" panose="02010600030101010101" pitchFamily="2" charset="-122"/>
                <a:ea typeface="宋体" panose="02010600030101010101" pitchFamily="2" charset="-122"/>
              </a:rPr>
              <a:t>地址五分法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造成的诸多问题，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ROAD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小组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1993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年提出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CIDR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架构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[RFC 1518,1519,4632]</a:t>
            </a:r>
          </a:p>
          <a:p>
            <a:pPr marL="0" indent="0"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★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CIDR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的概念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lang="zh-CN" altLang="en-US" sz="2400" b="1" dirty="0">
                <a:solidFill>
                  <a:srgbClr val="92D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无类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|</a:t>
            </a:r>
            <a:r>
              <a:rPr lang="zh-CN" altLang="en-US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域间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|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路由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400" b="1" dirty="0">
                <a:solidFill>
                  <a:srgbClr val="92D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Classless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Inter-Domain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Routing)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顾名思义，</a:t>
            </a:r>
            <a:r>
              <a:rPr lang="zh-CN" altLang="en-US" sz="2400" b="1" dirty="0">
                <a:solidFill>
                  <a:srgbClr val="92D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无类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即摈弃传统的基于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A/B/C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类地址分配方式，允许使用任意长度的前缀作为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netid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r>
              <a:rPr lang="zh-CN" altLang="en-US" sz="2400" b="1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域间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即允许任意地、递归地进行地址聚合，减少转发表入口数目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★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CIDR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的格式：</a:t>
            </a:r>
            <a:r>
              <a:rPr lang="en-US" altLang="zh-CN" sz="24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a.b.c.d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/x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规定了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netid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的位数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624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5B9AFA-26B6-8D4E-94B7-BFF5169BC263}"/>
              </a:ext>
            </a:extLst>
          </p:cNvPr>
          <p:cNvGrpSpPr/>
          <p:nvPr/>
        </p:nvGrpSpPr>
        <p:grpSpPr>
          <a:xfrm>
            <a:off x="1435100" y="76200"/>
            <a:ext cx="6273800" cy="6705600"/>
            <a:chOff x="1435100" y="76200"/>
            <a:chExt cx="6273800" cy="67056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28C5681-83A4-A54A-BF7B-5006B34E3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5100" y="76200"/>
              <a:ext cx="6273800" cy="6705600"/>
            </a:xfrm>
            <a:prstGeom prst="rect">
              <a:avLst/>
            </a:prstGeom>
          </p:spPr>
        </p:pic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2DA270B6-8F02-244C-91B2-5B12CAC1EAAA}"/>
                </a:ext>
              </a:extLst>
            </p:cNvPr>
            <p:cNvSpPr/>
            <p:nvPr/>
          </p:nvSpPr>
          <p:spPr>
            <a:xfrm>
              <a:off x="1435100" y="2014330"/>
              <a:ext cx="6273800" cy="15902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CE16CA77-9764-FE40-8D09-10B438E7CCF5}"/>
                </a:ext>
              </a:extLst>
            </p:cNvPr>
            <p:cNvSpPr/>
            <p:nvPr/>
          </p:nvSpPr>
          <p:spPr>
            <a:xfrm>
              <a:off x="1435100" y="3546765"/>
              <a:ext cx="6273800" cy="15902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5CD8615F-4A14-B049-988C-60ABCC9F67A0}"/>
                </a:ext>
              </a:extLst>
            </p:cNvPr>
            <p:cNvSpPr/>
            <p:nvPr/>
          </p:nvSpPr>
          <p:spPr>
            <a:xfrm>
              <a:off x="1435100" y="5065946"/>
              <a:ext cx="6273800" cy="15902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2B4D2-8A50-4F28-B616-26C18567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AD4245-1C0B-8341-9185-3FD11A194ACA}"/>
              </a:ext>
            </a:extLst>
          </p:cNvPr>
          <p:cNvSpPr/>
          <p:nvPr/>
        </p:nvSpPr>
        <p:spPr>
          <a:xfrm>
            <a:off x="7169364" y="-18661"/>
            <a:ext cx="20569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资料来源：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[RFC 4632(2006)]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ED283A-5DC7-D648-B3A8-867920156770}"/>
              </a:ext>
            </a:extLst>
          </p:cNvPr>
          <p:cNvSpPr/>
          <p:nvPr/>
        </p:nvSpPr>
        <p:spPr>
          <a:xfrm>
            <a:off x="5590203" y="3924204"/>
            <a:ext cx="344196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红框框出的三处</a:t>
            </a:r>
            <a:b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即为传统的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A/B/C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三分法</a:t>
            </a:r>
            <a:b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CIDR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对传统方法实现</a:t>
            </a:r>
            <a:r>
              <a:rPr lang="zh-CN" altLang="en-US" b="1" u="sng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继承及扩充</a:t>
            </a:r>
            <a:endParaRPr lang="en-US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617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2B4D2-8A50-4F28-B616-26C18567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33474E1-9F01-C941-941E-03FD6219E54C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  <a:t>CIDR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  <a:t>架构的提出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0500510-3521-A04F-8B57-54FF65330D5D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E084D6D-6398-ED44-8C81-972038BFF537}"/>
              </a:ext>
            </a:extLst>
          </p:cNvPr>
          <p:cNvSpPr txBox="1">
            <a:spLocks/>
          </p:cNvSpPr>
          <p:nvPr/>
        </p:nvSpPr>
        <p:spPr>
          <a:xfrm>
            <a:off x="628650" y="1423289"/>
            <a:ext cx="7886700" cy="4753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★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CIDR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的概念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★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CIDR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的格式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★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CIDR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让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层次更精细：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111.187.12.34(tongji.portal)</a:t>
            </a:r>
          </a:p>
          <a:p>
            <a:pPr marL="0" indent="0">
              <a:buNone/>
            </a:pPr>
            <a:r>
              <a:rPr lang="en-US" altLang="zh-CN" sz="2400" b="1" dirty="0">
                <a:solidFill>
                  <a:srgbClr val="00905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01101111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en-US" altLang="zh-CN" sz="2400" b="1" dirty="0">
                <a:solidFill>
                  <a:srgbClr val="00919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1011101</a:t>
            </a:r>
            <a:r>
              <a:rPr lang="en-US" altLang="zh-CN" sz="2400" b="1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en-US" altLang="zh-CN" sz="2400" b="1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en-US" altLang="zh-CN" sz="2400" b="1" dirty="0">
                <a:solidFill>
                  <a:srgbClr val="FFC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0001100.00100010</a:t>
            </a:r>
            <a:r>
              <a:rPr lang="zh-CN" altLang="en-US" sz="2400" b="1" dirty="0">
                <a:solidFill>
                  <a:srgbClr val="FFC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srgbClr val="FFC000"/>
                </a:solidFill>
                <a:latin typeface="+mn-ea"/>
              </a:rPr>
              <a:t>本机公网</a:t>
            </a:r>
            <a:r>
              <a:rPr lang="en-US" altLang="zh-CN" sz="2400" b="1" dirty="0">
                <a:solidFill>
                  <a:srgbClr val="FFC000"/>
                </a:solidFill>
                <a:latin typeface="+mn-ea"/>
              </a:rPr>
              <a:t>IP</a:t>
            </a:r>
            <a:r>
              <a:rPr lang="zh-CN" altLang="en-US" sz="2400" b="1" dirty="0">
                <a:solidFill>
                  <a:srgbClr val="FFC000"/>
                </a:solidFill>
                <a:latin typeface="+mn-ea"/>
              </a:rPr>
              <a:t> </a:t>
            </a:r>
            <a:r>
              <a:rPr lang="en-US" altLang="zh-CN" sz="2400" b="1" dirty="0">
                <a:solidFill>
                  <a:srgbClr val="FFC000"/>
                </a:solidFill>
                <a:latin typeface="+mn-ea"/>
              </a:rPr>
              <a:t>/32</a:t>
            </a:r>
          </a:p>
          <a:p>
            <a:pPr marL="0" indent="0">
              <a:buNone/>
            </a:pPr>
            <a:r>
              <a:rPr lang="en-US" altLang="zh-CN" sz="2400" b="1" dirty="0">
                <a:solidFill>
                  <a:srgbClr val="00919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01101111.1011101</a:t>
            </a:r>
            <a:r>
              <a:rPr lang="en-US" altLang="zh-CN" sz="2400" b="1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en-US" altLang="zh-CN" sz="2400" b="1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400" b="1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srgbClr val="7030A0"/>
                </a:solidFill>
                <a:latin typeface="+mn-ea"/>
              </a:rPr>
              <a:t>同济大学 </a:t>
            </a:r>
            <a:r>
              <a:rPr lang="en-US" altLang="zh-CN" sz="2400" b="1" dirty="0">
                <a:solidFill>
                  <a:srgbClr val="7030A0"/>
                </a:solidFill>
                <a:latin typeface="+mn-ea"/>
              </a:rPr>
              <a:t>/17</a:t>
            </a:r>
          </a:p>
          <a:p>
            <a:pPr marL="0" indent="0">
              <a:buNone/>
            </a:pPr>
            <a:r>
              <a:rPr lang="en-US" altLang="zh-CN" sz="2400" b="1" dirty="0">
                <a:solidFill>
                  <a:srgbClr val="00905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01101111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en-US" altLang="zh-CN" sz="2400" b="1" dirty="0">
                <a:solidFill>
                  <a:srgbClr val="00919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1011101 </a:t>
            </a:r>
            <a:r>
              <a:rPr lang="zh-CN" altLang="en-US" sz="2400" b="1" dirty="0">
                <a:solidFill>
                  <a:srgbClr val="009193"/>
                </a:solidFill>
                <a:latin typeface="+mn-ea"/>
              </a:rPr>
              <a:t>中国教育网</a:t>
            </a:r>
            <a:r>
              <a:rPr lang="en-US" altLang="zh-CN" sz="2400" b="1" dirty="0">
                <a:solidFill>
                  <a:srgbClr val="009193"/>
                </a:solidFill>
                <a:latin typeface="+mn-ea"/>
              </a:rPr>
              <a:t>-</a:t>
            </a:r>
            <a:r>
              <a:rPr lang="zh-CN" altLang="en-US" sz="2400" b="1" dirty="0">
                <a:solidFill>
                  <a:srgbClr val="009193"/>
                </a:solidFill>
                <a:latin typeface="+mn-ea"/>
              </a:rPr>
              <a:t>上海区 </a:t>
            </a:r>
            <a:r>
              <a:rPr lang="en-US" altLang="zh-CN" sz="2400" b="1" dirty="0">
                <a:solidFill>
                  <a:srgbClr val="009193"/>
                </a:solidFill>
                <a:latin typeface="+mn-ea"/>
              </a:rPr>
              <a:t>/15</a:t>
            </a:r>
          </a:p>
          <a:p>
            <a:pPr marL="0" indent="0">
              <a:buNone/>
            </a:pPr>
            <a:r>
              <a:rPr lang="en-US" altLang="zh-CN" sz="2400" b="1" dirty="0">
                <a:solidFill>
                  <a:srgbClr val="00905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01101111 </a:t>
            </a:r>
            <a:r>
              <a:rPr lang="en-US" altLang="zh-CN" sz="2400" b="1" dirty="0">
                <a:solidFill>
                  <a:srgbClr val="009051"/>
                </a:solidFill>
                <a:latin typeface="+mn-ea"/>
              </a:rPr>
              <a:t>APNIC</a:t>
            </a:r>
            <a:r>
              <a:rPr lang="zh-CN" altLang="en-US" sz="2400" b="1" dirty="0">
                <a:solidFill>
                  <a:srgbClr val="009051"/>
                </a:solidFill>
                <a:latin typeface="+mn-ea"/>
              </a:rPr>
              <a:t> </a:t>
            </a:r>
            <a:r>
              <a:rPr lang="en-US" altLang="zh-CN" sz="2400" b="1" dirty="0">
                <a:solidFill>
                  <a:srgbClr val="009051"/>
                </a:solidFill>
                <a:latin typeface="+mn-ea"/>
              </a:rPr>
              <a:t>/8</a:t>
            </a:r>
            <a:endParaRPr lang="en-US" altLang="zh-CN" sz="2400" b="1" dirty="0">
              <a:solidFill>
                <a:srgbClr val="009193"/>
              </a:solidFill>
              <a:latin typeface="+mn-ea"/>
            </a:endParaRPr>
          </a:p>
          <a:p>
            <a:pPr marL="0" indent="0"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现在，我们一起看一下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CIDR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架构下的两个具体情景：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子网划分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路由聚合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11893"/>
              </a:solidFill>
              <a:latin typeface="+mn-ea"/>
            </a:endParaRPr>
          </a:p>
          <a:p>
            <a:pPr marL="0" indent="0">
              <a:buNone/>
            </a:pP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135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科技宣讲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788</TotalTime>
  <Words>3500</Words>
  <Application>Microsoft Macintosh PowerPoint</Application>
  <PresentationFormat>On-screen Show (4:3)</PresentationFormat>
  <Paragraphs>410</Paragraphs>
  <Slides>36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等线</vt:lpstr>
      <vt:lpstr>等线 Light</vt:lpstr>
      <vt:lpstr>Microsoft YaHei</vt:lpstr>
      <vt:lpstr>黑体</vt:lpstr>
      <vt:lpstr>黑体</vt:lpstr>
      <vt:lpstr>宋体</vt:lpstr>
      <vt:lpstr>Arial</vt:lpstr>
      <vt:lpstr>Calibri</vt:lpstr>
      <vt:lpstr>Calibri Light</vt:lpstr>
      <vt:lpstr>科技宣讲</vt:lpstr>
      <vt:lpstr>CIDR与路由聚合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CIDR与路由聚合</dc:title>
  <dc:creator>Zhang Zhenyan</dc:creator>
  <cp:lastModifiedBy>Lpp277</cp:lastModifiedBy>
  <cp:revision>408</cp:revision>
  <dcterms:created xsi:type="dcterms:W3CDTF">2018-10-21T11:30:59Z</dcterms:created>
  <dcterms:modified xsi:type="dcterms:W3CDTF">2018-10-25T07:41:57Z</dcterms:modified>
</cp:coreProperties>
</file>